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Anton" pitchFamily="2" charset="0"/>
      <p:regular r:id="rId31"/>
    </p:embeddedFont>
    <p:embeddedFont>
      <p:font typeface="Canva Sans Bold" panose="020B0604020202020204" charset="0"/>
      <p:regular r:id="rId32"/>
    </p:embeddedFont>
    <p:embeddedFont>
      <p:font typeface="Nunito" pitchFamily="2" charset="0"/>
      <p:regular r:id="rId33"/>
    </p:embeddedFont>
    <p:embeddedFont>
      <p:font typeface="Nunito Bold"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544" y="1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6.svg"/></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svg"/><Relationship Id="rId7" Type="http://schemas.openxmlformats.org/officeDocument/2006/relationships/image" Target="../media/image1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54.png"/><Relationship Id="rId5" Type="http://schemas.openxmlformats.org/officeDocument/2006/relationships/image" Target="../media/image20.svg"/><Relationship Id="rId10" Type="http://schemas.openxmlformats.org/officeDocument/2006/relationships/image" Target="../media/image53.png"/><Relationship Id="rId4" Type="http://schemas.openxmlformats.org/officeDocument/2006/relationships/image" Target="../media/image19.png"/><Relationship Id="rId9" Type="http://schemas.openxmlformats.org/officeDocument/2006/relationships/image" Target="../media/image22.svg"/></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svg"/><Relationship Id="rId7" Type="http://schemas.openxmlformats.org/officeDocument/2006/relationships/image" Target="../media/image1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56.png"/><Relationship Id="rId5" Type="http://schemas.openxmlformats.org/officeDocument/2006/relationships/image" Target="../media/image20.svg"/><Relationship Id="rId10" Type="http://schemas.openxmlformats.org/officeDocument/2006/relationships/image" Target="../media/image55.png"/><Relationship Id="rId4" Type="http://schemas.openxmlformats.org/officeDocument/2006/relationships/image" Target="../media/image19.png"/><Relationship Id="rId9" Type="http://schemas.openxmlformats.org/officeDocument/2006/relationships/image" Target="../media/image22.svg"/></Relationships>
</file>

<file path=ppt/slides/_rels/slide2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6.svg"/></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svg"/><Relationship Id="rId7" Type="http://schemas.openxmlformats.org/officeDocument/2006/relationships/image" Target="../media/image1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58.png"/><Relationship Id="rId5" Type="http://schemas.openxmlformats.org/officeDocument/2006/relationships/image" Target="../media/image20.svg"/><Relationship Id="rId10" Type="http://schemas.openxmlformats.org/officeDocument/2006/relationships/image" Target="../media/image57.png"/><Relationship Id="rId4" Type="http://schemas.openxmlformats.org/officeDocument/2006/relationships/image" Target="../media/image19.png"/><Relationship Id="rId9" Type="http://schemas.openxmlformats.org/officeDocument/2006/relationships/image" Target="../media/image22.svg"/></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svg"/><Relationship Id="rId7" Type="http://schemas.openxmlformats.org/officeDocument/2006/relationships/image" Target="../media/image1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60.png"/><Relationship Id="rId5" Type="http://schemas.openxmlformats.org/officeDocument/2006/relationships/image" Target="../media/image20.svg"/><Relationship Id="rId10" Type="http://schemas.openxmlformats.org/officeDocument/2006/relationships/image" Target="../media/image59.png"/><Relationship Id="rId4" Type="http://schemas.openxmlformats.org/officeDocument/2006/relationships/image" Target="../media/image19.png"/><Relationship Id="rId9" Type="http://schemas.openxmlformats.org/officeDocument/2006/relationships/image" Target="../media/image22.svg"/></Relationships>
</file>

<file path=ppt/slides/_rels/slide2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2.svg"/><Relationship Id="rId7" Type="http://schemas.openxmlformats.org/officeDocument/2006/relationships/image" Target="../media/image66.sv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18.svg"/><Relationship Id="rId5" Type="http://schemas.openxmlformats.org/officeDocument/2006/relationships/image" Target="../media/image64.svg"/><Relationship Id="rId10" Type="http://schemas.openxmlformats.org/officeDocument/2006/relationships/image" Target="../media/image17.png"/><Relationship Id="rId4" Type="http://schemas.openxmlformats.org/officeDocument/2006/relationships/image" Target="../media/image63.png"/><Relationship Id="rId9" Type="http://schemas.openxmlformats.org/officeDocument/2006/relationships/image" Target="../media/image22.svg"/></Relationships>
</file>

<file path=ppt/slides/_rels/slide2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svg"/><Relationship Id="rId3" Type="http://schemas.openxmlformats.org/officeDocument/2006/relationships/image" Target="../media/image2.svg"/><Relationship Id="rId7" Type="http://schemas.openxmlformats.org/officeDocument/2006/relationships/image" Target="../media/image68.svg"/><Relationship Id="rId12"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0.svg"/><Relationship Id="rId5" Type="http://schemas.openxmlformats.org/officeDocument/2006/relationships/image" Target="../media/image4.svg"/><Relationship Id="rId15" Type="http://schemas.openxmlformats.org/officeDocument/2006/relationships/image" Target="../media/image22.svg"/><Relationship Id="rId10" Type="http://schemas.openxmlformats.org/officeDocument/2006/relationships/image" Target="../media/image6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svg"/><Relationship Id="rId7"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2.svg"/><Relationship Id="rId10" Type="http://schemas.openxmlformats.org/officeDocument/2006/relationships/image" Target="../media/image21.png"/><Relationship Id="rId4" Type="http://schemas.openxmlformats.org/officeDocument/2006/relationships/image" Target="../media/image11.png"/><Relationship Id="rId9" Type="http://schemas.openxmlformats.org/officeDocument/2006/relationships/image" Target="../media/image20.svg"/></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D4CB2"/>
        </a:solidFill>
        <a:effectLst/>
      </p:bgPr>
    </p:bg>
    <p:spTree>
      <p:nvGrpSpPr>
        <p:cNvPr id="1" name=""/>
        <p:cNvGrpSpPr/>
        <p:nvPr/>
      </p:nvGrpSpPr>
      <p:grpSpPr>
        <a:xfrm>
          <a:off x="0" y="0"/>
          <a:ext cx="0" cy="0"/>
          <a:chOff x="0" y="0"/>
          <a:chExt cx="0" cy="0"/>
        </a:xfrm>
      </p:grpSpPr>
      <p:sp>
        <p:nvSpPr>
          <p:cNvPr id="2" name="Freeform 2"/>
          <p:cNvSpPr/>
          <p:nvPr/>
        </p:nvSpPr>
        <p:spPr>
          <a:xfrm>
            <a:off x="-2895175" y="-1691979"/>
            <a:ext cx="24078350" cy="11978979"/>
          </a:xfrm>
          <a:custGeom>
            <a:avLst/>
            <a:gdLst/>
            <a:ahLst/>
            <a:cxnLst/>
            <a:rect l="l" t="t" r="r" b="b"/>
            <a:pathLst>
              <a:path w="24078350" h="11978979">
                <a:moveTo>
                  <a:pt x="0" y="0"/>
                </a:moveTo>
                <a:lnTo>
                  <a:pt x="24078350" y="0"/>
                </a:lnTo>
                <a:lnTo>
                  <a:pt x="24078350" y="11978979"/>
                </a:lnTo>
                <a:lnTo>
                  <a:pt x="0" y="11978979"/>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3" name="Freeform 3"/>
          <p:cNvSpPr/>
          <p:nvPr/>
        </p:nvSpPr>
        <p:spPr>
          <a:xfrm>
            <a:off x="9280193" y="4201659"/>
            <a:ext cx="10336035" cy="6085341"/>
          </a:xfrm>
          <a:custGeom>
            <a:avLst/>
            <a:gdLst/>
            <a:ahLst/>
            <a:cxnLst/>
            <a:rect l="l" t="t" r="r" b="b"/>
            <a:pathLst>
              <a:path w="10336035" h="6085341">
                <a:moveTo>
                  <a:pt x="0" y="0"/>
                </a:moveTo>
                <a:lnTo>
                  <a:pt x="10336035" y="0"/>
                </a:lnTo>
                <a:lnTo>
                  <a:pt x="10336035" y="6085341"/>
                </a:lnTo>
                <a:lnTo>
                  <a:pt x="0" y="60853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162147" y="0"/>
            <a:ext cx="9454081" cy="10637503"/>
          </a:xfrm>
          <a:custGeom>
            <a:avLst/>
            <a:gdLst/>
            <a:ahLst/>
            <a:cxnLst/>
            <a:rect l="l" t="t" r="r" b="b"/>
            <a:pathLst>
              <a:path w="9454081" h="10637503">
                <a:moveTo>
                  <a:pt x="0" y="0"/>
                </a:moveTo>
                <a:lnTo>
                  <a:pt x="9454081" y="0"/>
                </a:lnTo>
                <a:lnTo>
                  <a:pt x="9454081" y="10637503"/>
                </a:lnTo>
                <a:lnTo>
                  <a:pt x="0" y="106375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28700" y="1848568"/>
            <a:ext cx="9807026" cy="5076825"/>
          </a:xfrm>
          <a:prstGeom prst="rect">
            <a:avLst/>
          </a:prstGeom>
        </p:spPr>
        <p:txBody>
          <a:bodyPr lIns="0" tIns="0" rIns="0" bIns="0" rtlCol="0" anchor="t">
            <a:spAutoFit/>
          </a:bodyPr>
          <a:lstStyle/>
          <a:p>
            <a:pPr algn="l">
              <a:lnSpc>
                <a:spcPts val="13200"/>
              </a:lnSpc>
            </a:pPr>
            <a:r>
              <a:rPr lang="en-US" sz="12000">
                <a:solidFill>
                  <a:srgbClr val="FBCD2B"/>
                </a:solidFill>
                <a:latin typeface="Anton"/>
                <a:ea typeface="Anton"/>
                <a:cs typeface="Anton"/>
                <a:sym typeface="Anton"/>
              </a:rPr>
              <a:t>BELAJAR BELAJAR MYSQL DARI NOL</a:t>
            </a:r>
          </a:p>
        </p:txBody>
      </p:sp>
      <p:sp>
        <p:nvSpPr>
          <p:cNvPr id="6" name="Freeform 6"/>
          <p:cNvSpPr/>
          <p:nvPr/>
        </p:nvSpPr>
        <p:spPr>
          <a:xfrm>
            <a:off x="7303883" y="937356"/>
            <a:ext cx="1296164" cy="1612873"/>
          </a:xfrm>
          <a:custGeom>
            <a:avLst/>
            <a:gdLst/>
            <a:ahLst/>
            <a:cxnLst/>
            <a:rect l="l" t="t" r="r" b="b"/>
            <a:pathLst>
              <a:path w="1296164" h="1612873">
                <a:moveTo>
                  <a:pt x="0" y="0"/>
                </a:moveTo>
                <a:lnTo>
                  <a:pt x="1296164" y="0"/>
                </a:lnTo>
                <a:lnTo>
                  <a:pt x="1296164" y="1612874"/>
                </a:lnTo>
                <a:lnTo>
                  <a:pt x="0" y="16128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7" name="Group 7"/>
          <p:cNvGrpSpPr/>
          <p:nvPr/>
        </p:nvGrpSpPr>
        <p:grpSpPr>
          <a:xfrm>
            <a:off x="1028700" y="8329975"/>
            <a:ext cx="5283392" cy="928325"/>
            <a:chOff x="0" y="0"/>
            <a:chExt cx="7044522" cy="1237766"/>
          </a:xfrm>
        </p:grpSpPr>
        <p:grpSp>
          <p:nvGrpSpPr>
            <p:cNvPr id="8" name="Group 8"/>
            <p:cNvGrpSpPr/>
            <p:nvPr/>
          </p:nvGrpSpPr>
          <p:grpSpPr>
            <a:xfrm>
              <a:off x="0" y="0"/>
              <a:ext cx="7044522" cy="1237766"/>
              <a:chOff x="0" y="0"/>
              <a:chExt cx="1391511" cy="244497"/>
            </a:xfrm>
          </p:grpSpPr>
          <p:sp>
            <p:nvSpPr>
              <p:cNvPr id="9" name="Freeform 9"/>
              <p:cNvSpPr/>
              <p:nvPr/>
            </p:nvSpPr>
            <p:spPr>
              <a:xfrm>
                <a:off x="0" y="0"/>
                <a:ext cx="1391511" cy="244497"/>
              </a:xfrm>
              <a:custGeom>
                <a:avLst/>
                <a:gdLst/>
                <a:ahLst/>
                <a:cxnLst/>
                <a:rect l="l" t="t" r="r" b="b"/>
                <a:pathLst>
                  <a:path w="1391511" h="244497">
                    <a:moveTo>
                      <a:pt x="122249" y="0"/>
                    </a:moveTo>
                    <a:lnTo>
                      <a:pt x="1269262" y="0"/>
                    </a:lnTo>
                    <a:cubicBezTo>
                      <a:pt x="1336778" y="0"/>
                      <a:pt x="1391511" y="54733"/>
                      <a:pt x="1391511" y="122249"/>
                    </a:cubicBezTo>
                    <a:lnTo>
                      <a:pt x="1391511" y="122249"/>
                    </a:lnTo>
                    <a:cubicBezTo>
                      <a:pt x="1391511" y="189765"/>
                      <a:pt x="1336778" y="244497"/>
                      <a:pt x="1269262" y="244497"/>
                    </a:cubicBezTo>
                    <a:lnTo>
                      <a:pt x="122249" y="244497"/>
                    </a:lnTo>
                    <a:cubicBezTo>
                      <a:pt x="54733" y="244497"/>
                      <a:pt x="0" y="189765"/>
                      <a:pt x="0" y="122249"/>
                    </a:cubicBezTo>
                    <a:lnTo>
                      <a:pt x="0" y="122249"/>
                    </a:lnTo>
                    <a:cubicBezTo>
                      <a:pt x="0" y="54733"/>
                      <a:pt x="54733" y="0"/>
                      <a:pt x="122249" y="0"/>
                    </a:cubicBezTo>
                    <a:close/>
                  </a:path>
                </a:pathLst>
              </a:custGeom>
              <a:solidFill>
                <a:srgbClr val="FBCD2B"/>
              </a:solidFill>
              <a:ln w="38100" cap="rnd">
                <a:solidFill>
                  <a:srgbClr val="302F2F"/>
                </a:solidFill>
                <a:prstDash val="solid"/>
                <a:round/>
              </a:ln>
            </p:spPr>
          </p:sp>
          <p:sp>
            <p:nvSpPr>
              <p:cNvPr id="10" name="TextBox 10"/>
              <p:cNvSpPr txBox="1"/>
              <p:nvPr/>
            </p:nvSpPr>
            <p:spPr>
              <a:xfrm>
                <a:off x="0" y="-38100"/>
                <a:ext cx="1391511" cy="282597"/>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403131" y="241270"/>
              <a:ext cx="6238260" cy="698077"/>
            </a:xfrm>
            <a:prstGeom prst="rect">
              <a:avLst/>
            </a:prstGeom>
          </p:spPr>
          <p:txBody>
            <a:bodyPr lIns="0" tIns="0" rIns="0" bIns="0" rtlCol="0" anchor="t">
              <a:spAutoFit/>
            </a:bodyPr>
            <a:lstStyle/>
            <a:p>
              <a:pPr algn="ctr">
                <a:lnSpc>
                  <a:spcPts val="4480"/>
                </a:lnSpc>
              </a:pPr>
              <a:r>
                <a:rPr lang="en-US" sz="3200" b="1">
                  <a:solidFill>
                    <a:srgbClr val="FFFFFF"/>
                  </a:solidFill>
                  <a:latin typeface="Nunito Bold"/>
                  <a:ea typeface="Nunito Bold"/>
                  <a:cs typeface="Nunito Bold"/>
                  <a:sym typeface="Nunito Bold"/>
                </a:rPr>
                <a:t>Oleh Christopher Aldo</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CD2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38160" y="0"/>
                  </a:moveTo>
                  <a:lnTo>
                    <a:pt x="4236566" y="0"/>
                  </a:lnTo>
                  <a:cubicBezTo>
                    <a:pt x="4257641" y="0"/>
                    <a:pt x="4274726" y="17085"/>
                    <a:pt x="4274726" y="38160"/>
                  </a:cubicBezTo>
                  <a:lnTo>
                    <a:pt x="4274726" y="2129307"/>
                  </a:lnTo>
                  <a:cubicBezTo>
                    <a:pt x="4274726" y="2150382"/>
                    <a:pt x="4257641" y="2167467"/>
                    <a:pt x="4236566" y="2167467"/>
                  </a:cubicBezTo>
                  <a:lnTo>
                    <a:pt x="38160" y="2167467"/>
                  </a:lnTo>
                  <a:cubicBezTo>
                    <a:pt x="17085" y="2167467"/>
                    <a:pt x="0" y="2150382"/>
                    <a:pt x="0" y="2129307"/>
                  </a:cubicBezTo>
                  <a:lnTo>
                    <a:pt x="0" y="38160"/>
                  </a:lnTo>
                  <a:cubicBezTo>
                    <a:pt x="0" y="17085"/>
                    <a:pt x="17085" y="0"/>
                    <a:pt x="38160" y="0"/>
                  </a:cubicBezTo>
                  <a:close/>
                </a:path>
              </a:pathLst>
            </a:custGeom>
            <a:solidFill>
              <a:srgbClr val="3D4CB2"/>
            </a:solidFill>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a:off x="14743766" y="6729425"/>
            <a:ext cx="3544234" cy="3557575"/>
          </a:xfrm>
          <a:custGeom>
            <a:avLst/>
            <a:gdLst/>
            <a:ahLst/>
            <a:cxnLst/>
            <a:rect l="l" t="t" r="r" b="b"/>
            <a:pathLst>
              <a:path w="3544234" h="3557575">
                <a:moveTo>
                  <a:pt x="3544234" y="0"/>
                </a:moveTo>
                <a:lnTo>
                  <a:pt x="0" y="0"/>
                </a:lnTo>
                <a:lnTo>
                  <a:pt x="0" y="3557575"/>
                </a:lnTo>
                <a:lnTo>
                  <a:pt x="3544234" y="3557575"/>
                </a:lnTo>
                <a:lnTo>
                  <a:pt x="354423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6729425"/>
            <a:ext cx="3544234" cy="3557575"/>
          </a:xfrm>
          <a:custGeom>
            <a:avLst/>
            <a:gdLst/>
            <a:ahLst/>
            <a:cxnLst/>
            <a:rect l="l" t="t" r="r" b="b"/>
            <a:pathLst>
              <a:path w="3544234" h="3557575">
                <a:moveTo>
                  <a:pt x="0" y="0"/>
                </a:moveTo>
                <a:lnTo>
                  <a:pt x="3544234" y="0"/>
                </a:lnTo>
                <a:lnTo>
                  <a:pt x="3544234" y="3557575"/>
                </a:lnTo>
                <a:lnTo>
                  <a:pt x="0" y="35575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284920" y="2412568"/>
            <a:ext cx="9713833" cy="686580"/>
          </a:xfrm>
          <a:custGeom>
            <a:avLst/>
            <a:gdLst/>
            <a:ahLst/>
            <a:cxnLst/>
            <a:rect l="l" t="t" r="r" b="b"/>
            <a:pathLst>
              <a:path w="9713833" h="686580">
                <a:moveTo>
                  <a:pt x="0" y="0"/>
                </a:moveTo>
                <a:lnTo>
                  <a:pt x="9713834" y="0"/>
                </a:lnTo>
                <a:lnTo>
                  <a:pt x="9713834" y="686580"/>
                </a:lnTo>
                <a:lnTo>
                  <a:pt x="0" y="686580"/>
                </a:lnTo>
                <a:lnTo>
                  <a:pt x="0" y="0"/>
                </a:lnTo>
                <a:close/>
              </a:path>
            </a:pathLst>
          </a:custGeom>
          <a:blipFill>
            <a:blip r:embed="rId4"/>
            <a:stretch>
              <a:fillRect/>
            </a:stretch>
          </a:blipFill>
        </p:spPr>
      </p:sp>
      <p:sp>
        <p:nvSpPr>
          <p:cNvPr id="8" name="Freeform 8"/>
          <p:cNvSpPr/>
          <p:nvPr/>
        </p:nvSpPr>
        <p:spPr>
          <a:xfrm>
            <a:off x="3932071" y="3888153"/>
            <a:ext cx="6068576" cy="5370147"/>
          </a:xfrm>
          <a:custGeom>
            <a:avLst/>
            <a:gdLst/>
            <a:ahLst/>
            <a:cxnLst/>
            <a:rect l="l" t="t" r="r" b="b"/>
            <a:pathLst>
              <a:path w="6068576" h="5370147">
                <a:moveTo>
                  <a:pt x="0" y="0"/>
                </a:moveTo>
                <a:lnTo>
                  <a:pt x="6068576" y="0"/>
                </a:lnTo>
                <a:lnTo>
                  <a:pt x="6068576" y="5370147"/>
                </a:lnTo>
                <a:lnTo>
                  <a:pt x="0" y="5370147"/>
                </a:lnTo>
                <a:lnTo>
                  <a:pt x="0" y="0"/>
                </a:lnTo>
                <a:close/>
              </a:path>
            </a:pathLst>
          </a:custGeom>
          <a:blipFill>
            <a:blip r:embed="rId5"/>
            <a:stretch>
              <a:fillRect/>
            </a:stretch>
          </a:blipFill>
        </p:spPr>
      </p:sp>
      <p:sp>
        <p:nvSpPr>
          <p:cNvPr id="9" name="TextBox 9"/>
          <p:cNvSpPr txBox="1"/>
          <p:nvPr/>
        </p:nvSpPr>
        <p:spPr>
          <a:xfrm>
            <a:off x="-978477" y="3285999"/>
            <a:ext cx="10591287" cy="537845"/>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FFFFFF"/>
                </a:solidFill>
                <a:latin typeface="Nunito"/>
                <a:ea typeface="Nunito"/>
                <a:cs typeface="Nunito"/>
                <a:sym typeface="Nunito"/>
              </a:rPr>
              <a:t>Hasil perintah di atas adalah </a:t>
            </a:r>
          </a:p>
        </p:txBody>
      </p:sp>
      <p:sp>
        <p:nvSpPr>
          <p:cNvPr id="10" name="TextBox 10"/>
          <p:cNvSpPr txBox="1"/>
          <p:nvPr/>
        </p:nvSpPr>
        <p:spPr>
          <a:xfrm>
            <a:off x="5266234" y="258964"/>
            <a:ext cx="7755533" cy="647700"/>
          </a:xfrm>
          <a:prstGeom prst="rect">
            <a:avLst/>
          </a:prstGeom>
        </p:spPr>
        <p:txBody>
          <a:bodyPr lIns="0" tIns="0" rIns="0" bIns="0" rtlCol="0" anchor="t">
            <a:spAutoFit/>
          </a:bodyPr>
          <a:lstStyle/>
          <a:p>
            <a:pPr marL="0" lvl="0" indent="0" algn="ctr">
              <a:lnSpc>
                <a:spcPts val="4950"/>
              </a:lnSpc>
              <a:spcBef>
                <a:spcPct val="0"/>
              </a:spcBef>
            </a:pPr>
            <a:r>
              <a:rPr lang="en-US" sz="4500">
                <a:solidFill>
                  <a:srgbClr val="FFFFFF"/>
                </a:solidFill>
                <a:latin typeface="Anton"/>
                <a:ea typeface="Anton"/>
                <a:cs typeface="Anton"/>
                <a:sym typeface="Anton"/>
              </a:rPr>
              <a:t>DATA DEFINITION LANGUAGE</a:t>
            </a:r>
          </a:p>
        </p:txBody>
      </p:sp>
      <p:sp>
        <p:nvSpPr>
          <p:cNvPr id="11" name="TextBox 11"/>
          <p:cNvSpPr txBox="1"/>
          <p:nvPr/>
        </p:nvSpPr>
        <p:spPr>
          <a:xfrm>
            <a:off x="0" y="1374343"/>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MENAMPILKAN DATABASE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CD2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38160" y="0"/>
                  </a:moveTo>
                  <a:lnTo>
                    <a:pt x="4236566" y="0"/>
                  </a:lnTo>
                  <a:cubicBezTo>
                    <a:pt x="4257641" y="0"/>
                    <a:pt x="4274726" y="17085"/>
                    <a:pt x="4274726" y="38160"/>
                  </a:cubicBezTo>
                  <a:lnTo>
                    <a:pt x="4274726" y="2129307"/>
                  </a:lnTo>
                  <a:cubicBezTo>
                    <a:pt x="4274726" y="2150382"/>
                    <a:pt x="4257641" y="2167467"/>
                    <a:pt x="4236566" y="2167467"/>
                  </a:cubicBezTo>
                  <a:lnTo>
                    <a:pt x="38160" y="2167467"/>
                  </a:lnTo>
                  <a:cubicBezTo>
                    <a:pt x="17085" y="2167467"/>
                    <a:pt x="0" y="2150382"/>
                    <a:pt x="0" y="2129307"/>
                  </a:cubicBezTo>
                  <a:lnTo>
                    <a:pt x="0" y="38160"/>
                  </a:lnTo>
                  <a:cubicBezTo>
                    <a:pt x="0" y="17085"/>
                    <a:pt x="17085" y="0"/>
                    <a:pt x="38160" y="0"/>
                  </a:cubicBezTo>
                  <a:close/>
                </a:path>
              </a:pathLst>
            </a:custGeom>
            <a:solidFill>
              <a:srgbClr val="3D4CB2"/>
            </a:solidFill>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a:off x="14743766" y="6729425"/>
            <a:ext cx="3544234" cy="3557575"/>
          </a:xfrm>
          <a:custGeom>
            <a:avLst/>
            <a:gdLst/>
            <a:ahLst/>
            <a:cxnLst/>
            <a:rect l="l" t="t" r="r" b="b"/>
            <a:pathLst>
              <a:path w="3544234" h="3557575">
                <a:moveTo>
                  <a:pt x="3544234" y="0"/>
                </a:moveTo>
                <a:lnTo>
                  <a:pt x="0" y="0"/>
                </a:lnTo>
                <a:lnTo>
                  <a:pt x="0" y="3557575"/>
                </a:lnTo>
                <a:lnTo>
                  <a:pt x="3544234" y="3557575"/>
                </a:lnTo>
                <a:lnTo>
                  <a:pt x="354423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6729425"/>
            <a:ext cx="3544234" cy="3557575"/>
          </a:xfrm>
          <a:custGeom>
            <a:avLst/>
            <a:gdLst/>
            <a:ahLst/>
            <a:cxnLst/>
            <a:rect l="l" t="t" r="r" b="b"/>
            <a:pathLst>
              <a:path w="3544234" h="3557575">
                <a:moveTo>
                  <a:pt x="0" y="0"/>
                </a:moveTo>
                <a:lnTo>
                  <a:pt x="3544234" y="0"/>
                </a:lnTo>
                <a:lnTo>
                  <a:pt x="3544234" y="3557575"/>
                </a:lnTo>
                <a:lnTo>
                  <a:pt x="0" y="35575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544234" y="2412568"/>
            <a:ext cx="10153249" cy="1366379"/>
          </a:xfrm>
          <a:custGeom>
            <a:avLst/>
            <a:gdLst/>
            <a:ahLst/>
            <a:cxnLst/>
            <a:rect l="l" t="t" r="r" b="b"/>
            <a:pathLst>
              <a:path w="10153249" h="1366379">
                <a:moveTo>
                  <a:pt x="0" y="0"/>
                </a:moveTo>
                <a:lnTo>
                  <a:pt x="10153249" y="0"/>
                </a:lnTo>
                <a:lnTo>
                  <a:pt x="10153249" y="1366379"/>
                </a:lnTo>
                <a:lnTo>
                  <a:pt x="0" y="1366379"/>
                </a:lnTo>
                <a:lnTo>
                  <a:pt x="0" y="0"/>
                </a:lnTo>
                <a:close/>
              </a:path>
            </a:pathLst>
          </a:custGeom>
          <a:blipFill>
            <a:blip r:embed="rId4"/>
            <a:stretch>
              <a:fillRect/>
            </a:stretch>
          </a:blipFill>
        </p:spPr>
      </p:sp>
      <p:sp>
        <p:nvSpPr>
          <p:cNvPr id="8" name="TextBox 8"/>
          <p:cNvSpPr txBox="1"/>
          <p:nvPr/>
        </p:nvSpPr>
        <p:spPr>
          <a:xfrm>
            <a:off x="1028700" y="4003040"/>
            <a:ext cx="10591287" cy="2223770"/>
          </a:xfrm>
          <a:prstGeom prst="rect">
            <a:avLst/>
          </a:prstGeom>
        </p:spPr>
        <p:txBody>
          <a:bodyPr lIns="0" tIns="0" rIns="0" bIns="0" rtlCol="0" anchor="t">
            <a:spAutoFit/>
          </a:bodyPr>
          <a:lstStyle/>
          <a:p>
            <a:pPr algn="ctr">
              <a:lnSpc>
                <a:spcPts val="4480"/>
              </a:lnSpc>
            </a:pPr>
            <a:r>
              <a:rPr lang="en-US" sz="3200">
                <a:solidFill>
                  <a:srgbClr val="FFFFFF"/>
                </a:solidFill>
                <a:latin typeface="Nunito"/>
                <a:ea typeface="Nunito"/>
                <a:cs typeface="Nunito"/>
                <a:sym typeface="Nunito"/>
              </a:rPr>
              <a:t>Periksa database yang sudah dibuat dengan menggunakan perintah :</a:t>
            </a:r>
          </a:p>
          <a:p>
            <a:pPr algn="ctr">
              <a:lnSpc>
                <a:spcPts val="4480"/>
              </a:lnSpc>
            </a:pPr>
            <a:endParaRPr lang="en-US" sz="3200">
              <a:solidFill>
                <a:srgbClr val="FFFFFF"/>
              </a:solidFill>
              <a:latin typeface="Nunito"/>
              <a:ea typeface="Nunito"/>
              <a:cs typeface="Nunito"/>
              <a:sym typeface="Nunito"/>
            </a:endParaRPr>
          </a:p>
          <a:p>
            <a:pPr marL="0" lvl="0" indent="0" algn="ctr">
              <a:lnSpc>
                <a:spcPts val="4480"/>
              </a:lnSpc>
              <a:spcBef>
                <a:spcPct val="0"/>
              </a:spcBef>
            </a:pPr>
            <a:r>
              <a:rPr lang="en-US" sz="3200">
                <a:solidFill>
                  <a:srgbClr val="FFFFFF"/>
                </a:solidFill>
                <a:latin typeface="Nunito"/>
                <a:ea typeface="Nunito"/>
                <a:cs typeface="Nunito"/>
                <a:sym typeface="Nunito"/>
              </a:rPr>
              <a:t>MariaDB [(none)]&gt; show databases;</a:t>
            </a:r>
          </a:p>
        </p:txBody>
      </p:sp>
      <p:sp>
        <p:nvSpPr>
          <p:cNvPr id="9" name="TextBox 9"/>
          <p:cNvSpPr txBox="1"/>
          <p:nvPr/>
        </p:nvSpPr>
        <p:spPr>
          <a:xfrm>
            <a:off x="5266234" y="258964"/>
            <a:ext cx="7755533" cy="647700"/>
          </a:xfrm>
          <a:prstGeom prst="rect">
            <a:avLst/>
          </a:prstGeom>
        </p:spPr>
        <p:txBody>
          <a:bodyPr lIns="0" tIns="0" rIns="0" bIns="0" rtlCol="0" anchor="t">
            <a:spAutoFit/>
          </a:bodyPr>
          <a:lstStyle/>
          <a:p>
            <a:pPr marL="0" lvl="0" indent="0" algn="ctr">
              <a:lnSpc>
                <a:spcPts val="4950"/>
              </a:lnSpc>
              <a:spcBef>
                <a:spcPct val="0"/>
              </a:spcBef>
            </a:pPr>
            <a:r>
              <a:rPr lang="en-US" sz="4500">
                <a:solidFill>
                  <a:srgbClr val="FFFFFF"/>
                </a:solidFill>
                <a:latin typeface="Anton"/>
                <a:ea typeface="Anton"/>
                <a:cs typeface="Anton"/>
                <a:sym typeface="Anton"/>
              </a:rPr>
              <a:t>DATA DEFINITION LANGUAGE</a:t>
            </a:r>
          </a:p>
        </p:txBody>
      </p:sp>
      <p:sp>
        <p:nvSpPr>
          <p:cNvPr id="10" name="TextBox 10"/>
          <p:cNvSpPr txBox="1"/>
          <p:nvPr/>
        </p:nvSpPr>
        <p:spPr>
          <a:xfrm>
            <a:off x="0" y="1374343"/>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MENAMPILKAN DATABASE</a:t>
            </a:r>
          </a:p>
        </p:txBody>
      </p:sp>
      <p:sp>
        <p:nvSpPr>
          <p:cNvPr id="11" name="TextBox 11"/>
          <p:cNvSpPr txBox="1"/>
          <p:nvPr/>
        </p:nvSpPr>
        <p:spPr>
          <a:xfrm>
            <a:off x="1267369" y="6936167"/>
            <a:ext cx="10591287" cy="1661795"/>
          </a:xfrm>
          <a:prstGeom prst="rect">
            <a:avLst/>
          </a:prstGeom>
        </p:spPr>
        <p:txBody>
          <a:bodyPr lIns="0" tIns="0" rIns="0" bIns="0" rtlCol="0" anchor="t">
            <a:spAutoFit/>
          </a:bodyPr>
          <a:lstStyle/>
          <a:p>
            <a:pPr algn="ctr">
              <a:lnSpc>
                <a:spcPts val="4480"/>
              </a:lnSpc>
            </a:pPr>
            <a:r>
              <a:rPr lang="en-US" sz="3200">
                <a:solidFill>
                  <a:srgbClr val="FFFFFF"/>
                </a:solidFill>
                <a:latin typeface="Nunito"/>
                <a:ea typeface="Nunito"/>
                <a:cs typeface="Nunito"/>
                <a:sym typeface="Nunito"/>
              </a:rPr>
              <a:t>UNTUK MENGHAPUS DATABASE</a:t>
            </a:r>
          </a:p>
          <a:p>
            <a:pPr algn="ctr">
              <a:lnSpc>
                <a:spcPts val="4480"/>
              </a:lnSpc>
            </a:pPr>
            <a:r>
              <a:rPr lang="en-US" sz="3200">
                <a:solidFill>
                  <a:srgbClr val="FFFFFF"/>
                </a:solidFill>
                <a:latin typeface="Nunito"/>
                <a:ea typeface="Nunito"/>
                <a:cs typeface="Nunito"/>
                <a:sym typeface="Nunito"/>
              </a:rPr>
              <a:t>Gunakan Perintah : </a:t>
            </a:r>
          </a:p>
          <a:p>
            <a:pPr marL="0" lvl="0" indent="0" algn="ctr">
              <a:lnSpc>
                <a:spcPts val="4480"/>
              </a:lnSpc>
              <a:spcBef>
                <a:spcPct val="0"/>
              </a:spcBef>
            </a:pPr>
            <a:r>
              <a:rPr lang="en-US" sz="3200">
                <a:solidFill>
                  <a:srgbClr val="FFFFFF"/>
                </a:solidFill>
                <a:latin typeface="Nunito"/>
                <a:ea typeface="Nunito"/>
                <a:cs typeface="Nunito"/>
                <a:sym typeface="Nunito"/>
              </a:rPr>
              <a:t>MariaDB [(none)]&gt; drop database dbtoko;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CD2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38160" y="0"/>
                  </a:moveTo>
                  <a:lnTo>
                    <a:pt x="4236566" y="0"/>
                  </a:lnTo>
                  <a:cubicBezTo>
                    <a:pt x="4257641" y="0"/>
                    <a:pt x="4274726" y="17085"/>
                    <a:pt x="4274726" y="38160"/>
                  </a:cubicBezTo>
                  <a:lnTo>
                    <a:pt x="4274726" y="2129307"/>
                  </a:lnTo>
                  <a:cubicBezTo>
                    <a:pt x="4274726" y="2150382"/>
                    <a:pt x="4257641" y="2167467"/>
                    <a:pt x="4236566" y="2167467"/>
                  </a:cubicBezTo>
                  <a:lnTo>
                    <a:pt x="38160" y="2167467"/>
                  </a:lnTo>
                  <a:cubicBezTo>
                    <a:pt x="17085" y="2167467"/>
                    <a:pt x="0" y="2150382"/>
                    <a:pt x="0" y="2129307"/>
                  </a:cubicBezTo>
                  <a:lnTo>
                    <a:pt x="0" y="38160"/>
                  </a:lnTo>
                  <a:cubicBezTo>
                    <a:pt x="0" y="17085"/>
                    <a:pt x="17085" y="0"/>
                    <a:pt x="38160" y="0"/>
                  </a:cubicBezTo>
                  <a:close/>
                </a:path>
              </a:pathLst>
            </a:custGeom>
            <a:solidFill>
              <a:srgbClr val="3D4CB2"/>
            </a:solidFill>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a:off x="14743766" y="6729425"/>
            <a:ext cx="3544234" cy="3557575"/>
          </a:xfrm>
          <a:custGeom>
            <a:avLst/>
            <a:gdLst/>
            <a:ahLst/>
            <a:cxnLst/>
            <a:rect l="l" t="t" r="r" b="b"/>
            <a:pathLst>
              <a:path w="3544234" h="3557575">
                <a:moveTo>
                  <a:pt x="3544234" y="0"/>
                </a:moveTo>
                <a:lnTo>
                  <a:pt x="0" y="0"/>
                </a:lnTo>
                <a:lnTo>
                  <a:pt x="0" y="3557575"/>
                </a:lnTo>
                <a:lnTo>
                  <a:pt x="3544234" y="3557575"/>
                </a:lnTo>
                <a:lnTo>
                  <a:pt x="354423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6729425"/>
            <a:ext cx="3544234" cy="3557575"/>
          </a:xfrm>
          <a:custGeom>
            <a:avLst/>
            <a:gdLst/>
            <a:ahLst/>
            <a:cxnLst/>
            <a:rect l="l" t="t" r="r" b="b"/>
            <a:pathLst>
              <a:path w="3544234" h="3557575">
                <a:moveTo>
                  <a:pt x="0" y="0"/>
                </a:moveTo>
                <a:lnTo>
                  <a:pt x="3544234" y="0"/>
                </a:lnTo>
                <a:lnTo>
                  <a:pt x="3544234" y="3557575"/>
                </a:lnTo>
                <a:lnTo>
                  <a:pt x="0" y="35575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544234" y="2178262"/>
            <a:ext cx="9565756" cy="2350443"/>
          </a:xfrm>
          <a:custGeom>
            <a:avLst/>
            <a:gdLst/>
            <a:ahLst/>
            <a:cxnLst/>
            <a:rect l="l" t="t" r="r" b="b"/>
            <a:pathLst>
              <a:path w="9565756" h="2350443">
                <a:moveTo>
                  <a:pt x="0" y="0"/>
                </a:moveTo>
                <a:lnTo>
                  <a:pt x="9565756" y="0"/>
                </a:lnTo>
                <a:lnTo>
                  <a:pt x="9565756" y="2350443"/>
                </a:lnTo>
                <a:lnTo>
                  <a:pt x="0" y="2350443"/>
                </a:lnTo>
                <a:lnTo>
                  <a:pt x="0" y="0"/>
                </a:lnTo>
                <a:close/>
              </a:path>
            </a:pathLst>
          </a:custGeom>
          <a:blipFill>
            <a:blip r:embed="rId4"/>
            <a:stretch>
              <a:fillRect/>
            </a:stretch>
          </a:blipFill>
        </p:spPr>
      </p:sp>
      <p:sp>
        <p:nvSpPr>
          <p:cNvPr id="8" name="Freeform 8"/>
          <p:cNvSpPr/>
          <p:nvPr/>
        </p:nvSpPr>
        <p:spPr>
          <a:xfrm>
            <a:off x="3544234" y="5762625"/>
            <a:ext cx="10893140" cy="2413547"/>
          </a:xfrm>
          <a:custGeom>
            <a:avLst/>
            <a:gdLst/>
            <a:ahLst/>
            <a:cxnLst/>
            <a:rect l="l" t="t" r="r" b="b"/>
            <a:pathLst>
              <a:path w="10893140" h="2413547">
                <a:moveTo>
                  <a:pt x="0" y="0"/>
                </a:moveTo>
                <a:lnTo>
                  <a:pt x="10893140" y="0"/>
                </a:lnTo>
                <a:lnTo>
                  <a:pt x="10893140" y="2413547"/>
                </a:lnTo>
                <a:lnTo>
                  <a:pt x="0" y="2413547"/>
                </a:lnTo>
                <a:lnTo>
                  <a:pt x="0" y="0"/>
                </a:lnTo>
                <a:close/>
              </a:path>
            </a:pathLst>
          </a:custGeom>
          <a:blipFill>
            <a:blip r:embed="rId5"/>
            <a:stretch>
              <a:fillRect/>
            </a:stretch>
          </a:blipFill>
        </p:spPr>
      </p:sp>
      <p:sp>
        <p:nvSpPr>
          <p:cNvPr id="9" name="TextBox 9"/>
          <p:cNvSpPr txBox="1"/>
          <p:nvPr/>
        </p:nvSpPr>
        <p:spPr>
          <a:xfrm>
            <a:off x="5266234" y="258964"/>
            <a:ext cx="7755533" cy="647700"/>
          </a:xfrm>
          <a:prstGeom prst="rect">
            <a:avLst/>
          </a:prstGeom>
        </p:spPr>
        <p:txBody>
          <a:bodyPr lIns="0" tIns="0" rIns="0" bIns="0" rtlCol="0" anchor="t">
            <a:spAutoFit/>
          </a:bodyPr>
          <a:lstStyle/>
          <a:p>
            <a:pPr marL="0" lvl="0" indent="0" algn="ctr">
              <a:lnSpc>
                <a:spcPts val="4950"/>
              </a:lnSpc>
              <a:spcBef>
                <a:spcPct val="0"/>
              </a:spcBef>
            </a:pPr>
            <a:r>
              <a:rPr lang="en-US" sz="4500">
                <a:solidFill>
                  <a:srgbClr val="FFFFFF"/>
                </a:solidFill>
                <a:latin typeface="Anton"/>
                <a:ea typeface="Anton"/>
                <a:cs typeface="Anton"/>
                <a:sym typeface="Anton"/>
              </a:rPr>
              <a:t>DATA DEFINITION LANGUAGE</a:t>
            </a:r>
          </a:p>
        </p:txBody>
      </p:sp>
      <p:sp>
        <p:nvSpPr>
          <p:cNvPr id="10" name="TextBox 10"/>
          <p:cNvSpPr txBox="1"/>
          <p:nvPr/>
        </p:nvSpPr>
        <p:spPr>
          <a:xfrm>
            <a:off x="-268502" y="1273387"/>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Mengaktifkan DATABASE</a:t>
            </a:r>
          </a:p>
        </p:txBody>
      </p:sp>
      <p:sp>
        <p:nvSpPr>
          <p:cNvPr id="11" name="TextBox 11"/>
          <p:cNvSpPr txBox="1"/>
          <p:nvPr/>
        </p:nvSpPr>
        <p:spPr>
          <a:xfrm>
            <a:off x="-29410" y="4857750"/>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Membuat Tabel di database tblkelompok</a:t>
            </a:r>
          </a:p>
        </p:txBody>
      </p:sp>
      <p:sp>
        <p:nvSpPr>
          <p:cNvPr id="12" name="TextBox 12"/>
          <p:cNvSpPr txBox="1"/>
          <p:nvPr/>
        </p:nvSpPr>
        <p:spPr>
          <a:xfrm>
            <a:off x="3544234" y="8547647"/>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Gunakan Perintah “show tables;” Untuk Menampilkan TABEL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CD2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38160" y="0"/>
                  </a:moveTo>
                  <a:lnTo>
                    <a:pt x="4236566" y="0"/>
                  </a:lnTo>
                  <a:cubicBezTo>
                    <a:pt x="4257641" y="0"/>
                    <a:pt x="4274726" y="17085"/>
                    <a:pt x="4274726" y="38160"/>
                  </a:cubicBezTo>
                  <a:lnTo>
                    <a:pt x="4274726" y="2129307"/>
                  </a:lnTo>
                  <a:cubicBezTo>
                    <a:pt x="4274726" y="2150382"/>
                    <a:pt x="4257641" y="2167467"/>
                    <a:pt x="4236566" y="2167467"/>
                  </a:cubicBezTo>
                  <a:lnTo>
                    <a:pt x="38160" y="2167467"/>
                  </a:lnTo>
                  <a:cubicBezTo>
                    <a:pt x="17085" y="2167467"/>
                    <a:pt x="0" y="2150382"/>
                    <a:pt x="0" y="2129307"/>
                  </a:cubicBezTo>
                  <a:lnTo>
                    <a:pt x="0" y="38160"/>
                  </a:lnTo>
                  <a:cubicBezTo>
                    <a:pt x="0" y="17085"/>
                    <a:pt x="17085" y="0"/>
                    <a:pt x="38160" y="0"/>
                  </a:cubicBezTo>
                  <a:close/>
                </a:path>
              </a:pathLst>
            </a:custGeom>
            <a:solidFill>
              <a:srgbClr val="3D4CB2"/>
            </a:solidFill>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a:off x="14743766" y="6729425"/>
            <a:ext cx="3544234" cy="3557575"/>
          </a:xfrm>
          <a:custGeom>
            <a:avLst/>
            <a:gdLst/>
            <a:ahLst/>
            <a:cxnLst/>
            <a:rect l="l" t="t" r="r" b="b"/>
            <a:pathLst>
              <a:path w="3544234" h="3557575">
                <a:moveTo>
                  <a:pt x="3544234" y="0"/>
                </a:moveTo>
                <a:lnTo>
                  <a:pt x="0" y="0"/>
                </a:lnTo>
                <a:lnTo>
                  <a:pt x="0" y="3557575"/>
                </a:lnTo>
                <a:lnTo>
                  <a:pt x="3544234" y="3557575"/>
                </a:lnTo>
                <a:lnTo>
                  <a:pt x="354423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6729425"/>
            <a:ext cx="3544234" cy="3557575"/>
          </a:xfrm>
          <a:custGeom>
            <a:avLst/>
            <a:gdLst/>
            <a:ahLst/>
            <a:cxnLst/>
            <a:rect l="l" t="t" r="r" b="b"/>
            <a:pathLst>
              <a:path w="3544234" h="3557575">
                <a:moveTo>
                  <a:pt x="0" y="0"/>
                </a:moveTo>
                <a:lnTo>
                  <a:pt x="3544234" y="0"/>
                </a:lnTo>
                <a:lnTo>
                  <a:pt x="3544234" y="3557575"/>
                </a:lnTo>
                <a:lnTo>
                  <a:pt x="0" y="35575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016745" y="1968688"/>
            <a:ext cx="11120833" cy="2765261"/>
          </a:xfrm>
          <a:custGeom>
            <a:avLst/>
            <a:gdLst/>
            <a:ahLst/>
            <a:cxnLst/>
            <a:rect l="l" t="t" r="r" b="b"/>
            <a:pathLst>
              <a:path w="11120833" h="2765261">
                <a:moveTo>
                  <a:pt x="0" y="0"/>
                </a:moveTo>
                <a:lnTo>
                  <a:pt x="11120833" y="0"/>
                </a:lnTo>
                <a:lnTo>
                  <a:pt x="11120833" y="2765261"/>
                </a:lnTo>
                <a:lnTo>
                  <a:pt x="0" y="2765261"/>
                </a:lnTo>
                <a:lnTo>
                  <a:pt x="0" y="0"/>
                </a:lnTo>
                <a:close/>
              </a:path>
            </a:pathLst>
          </a:custGeom>
          <a:blipFill>
            <a:blip r:embed="rId4"/>
            <a:stretch>
              <a:fillRect/>
            </a:stretch>
          </a:blipFill>
        </p:spPr>
      </p:sp>
      <p:sp>
        <p:nvSpPr>
          <p:cNvPr id="8" name="Freeform 8"/>
          <p:cNvSpPr/>
          <p:nvPr/>
        </p:nvSpPr>
        <p:spPr>
          <a:xfrm>
            <a:off x="3544234" y="5553075"/>
            <a:ext cx="10815438" cy="3632666"/>
          </a:xfrm>
          <a:custGeom>
            <a:avLst/>
            <a:gdLst/>
            <a:ahLst/>
            <a:cxnLst/>
            <a:rect l="l" t="t" r="r" b="b"/>
            <a:pathLst>
              <a:path w="10815438" h="3632666">
                <a:moveTo>
                  <a:pt x="0" y="0"/>
                </a:moveTo>
                <a:lnTo>
                  <a:pt x="10815438" y="0"/>
                </a:lnTo>
                <a:lnTo>
                  <a:pt x="10815438" y="3632666"/>
                </a:lnTo>
                <a:lnTo>
                  <a:pt x="0" y="3632666"/>
                </a:lnTo>
                <a:lnTo>
                  <a:pt x="0" y="0"/>
                </a:lnTo>
                <a:close/>
              </a:path>
            </a:pathLst>
          </a:custGeom>
          <a:blipFill>
            <a:blip r:embed="rId5"/>
            <a:stretch>
              <a:fillRect/>
            </a:stretch>
          </a:blipFill>
        </p:spPr>
      </p:sp>
      <p:sp>
        <p:nvSpPr>
          <p:cNvPr id="9" name="TextBox 9"/>
          <p:cNvSpPr txBox="1"/>
          <p:nvPr/>
        </p:nvSpPr>
        <p:spPr>
          <a:xfrm>
            <a:off x="5266234" y="258964"/>
            <a:ext cx="7755533" cy="647700"/>
          </a:xfrm>
          <a:prstGeom prst="rect">
            <a:avLst/>
          </a:prstGeom>
        </p:spPr>
        <p:txBody>
          <a:bodyPr lIns="0" tIns="0" rIns="0" bIns="0" rtlCol="0" anchor="t">
            <a:spAutoFit/>
          </a:bodyPr>
          <a:lstStyle/>
          <a:p>
            <a:pPr marL="0" lvl="0" indent="0" algn="ctr">
              <a:lnSpc>
                <a:spcPts val="4950"/>
              </a:lnSpc>
              <a:spcBef>
                <a:spcPct val="0"/>
              </a:spcBef>
            </a:pPr>
            <a:r>
              <a:rPr lang="en-US" sz="4500">
                <a:solidFill>
                  <a:srgbClr val="FFFFFF"/>
                </a:solidFill>
                <a:latin typeface="Anton"/>
                <a:ea typeface="Anton"/>
                <a:cs typeface="Anton"/>
                <a:sym typeface="Anton"/>
              </a:rPr>
              <a:t>DATA DEFINITION LANGUAGE</a:t>
            </a:r>
          </a:p>
        </p:txBody>
      </p:sp>
      <p:sp>
        <p:nvSpPr>
          <p:cNvPr id="10" name="TextBox 10"/>
          <p:cNvSpPr txBox="1"/>
          <p:nvPr/>
        </p:nvSpPr>
        <p:spPr>
          <a:xfrm>
            <a:off x="-268502" y="1273387"/>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Menampilkan Struktur Tabel tblkelompok</a:t>
            </a:r>
          </a:p>
        </p:txBody>
      </p:sp>
      <p:sp>
        <p:nvSpPr>
          <p:cNvPr id="11" name="TextBox 11"/>
          <p:cNvSpPr txBox="1"/>
          <p:nvPr/>
        </p:nvSpPr>
        <p:spPr>
          <a:xfrm>
            <a:off x="-29410" y="4857750"/>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Membuat Tabel di database tblbarang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CD2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38160" y="0"/>
                  </a:moveTo>
                  <a:lnTo>
                    <a:pt x="4236566" y="0"/>
                  </a:lnTo>
                  <a:cubicBezTo>
                    <a:pt x="4257641" y="0"/>
                    <a:pt x="4274726" y="17085"/>
                    <a:pt x="4274726" y="38160"/>
                  </a:cubicBezTo>
                  <a:lnTo>
                    <a:pt x="4274726" y="2129307"/>
                  </a:lnTo>
                  <a:cubicBezTo>
                    <a:pt x="4274726" y="2150382"/>
                    <a:pt x="4257641" y="2167467"/>
                    <a:pt x="4236566" y="2167467"/>
                  </a:cubicBezTo>
                  <a:lnTo>
                    <a:pt x="38160" y="2167467"/>
                  </a:lnTo>
                  <a:cubicBezTo>
                    <a:pt x="17085" y="2167467"/>
                    <a:pt x="0" y="2150382"/>
                    <a:pt x="0" y="2129307"/>
                  </a:cubicBezTo>
                  <a:lnTo>
                    <a:pt x="0" y="38160"/>
                  </a:lnTo>
                  <a:cubicBezTo>
                    <a:pt x="0" y="17085"/>
                    <a:pt x="17085" y="0"/>
                    <a:pt x="38160" y="0"/>
                  </a:cubicBezTo>
                  <a:close/>
                </a:path>
              </a:pathLst>
            </a:custGeom>
            <a:solidFill>
              <a:srgbClr val="3D4CB2"/>
            </a:solidFill>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a:off x="14743766" y="6729425"/>
            <a:ext cx="3544234" cy="3557575"/>
          </a:xfrm>
          <a:custGeom>
            <a:avLst/>
            <a:gdLst/>
            <a:ahLst/>
            <a:cxnLst/>
            <a:rect l="l" t="t" r="r" b="b"/>
            <a:pathLst>
              <a:path w="3544234" h="3557575">
                <a:moveTo>
                  <a:pt x="3544234" y="0"/>
                </a:moveTo>
                <a:lnTo>
                  <a:pt x="0" y="0"/>
                </a:lnTo>
                <a:lnTo>
                  <a:pt x="0" y="3557575"/>
                </a:lnTo>
                <a:lnTo>
                  <a:pt x="3544234" y="3557575"/>
                </a:lnTo>
                <a:lnTo>
                  <a:pt x="354423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6729425"/>
            <a:ext cx="3544234" cy="3557575"/>
          </a:xfrm>
          <a:custGeom>
            <a:avLst/>
            <a:gdLst/>
            <a:ahLst/>
            <a:cxnLst/>
            <a:rect l="l" t="t" r="r" b="b"/>
            <a:pathLst>
              <a:path w="3544234" h="3557575">
                <a:moveTo>
                  <a:pt x="0" y="0"/>
                </a:moveTo>
                <a:lnTo>
                  <a:pt x="3544234" y="0"/>
                </a:lnTo>
                <a:lnTo>
                  <a:pt x="3544234" y="3557575"/>
                </a:lnTo>
                <a:lnTo>
                  <a:pt x="0" y="35575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544234" y="1992555"/>
            <a:ext cx="11117531" cy="3650979"/>
          </a:xfrm>
          <a:custGeom>
            <a:avLst/>
            <a:gdLst/>
            <a:ahLst/>
            <a:cxnLst/>
            <a:rect l="l" t="t" r="r" b="b"/>
            <a:pathLst>
              <a:path w="11117531" h="3650979">
                <a:moveTo>
                  <a:pt x="0" y="0"/>
                </a:moveTo>
                <a:lnTo>
                  <a:pt x="11117532" y="0"/>
                </a:lnTo>
                <a:lnTo>
                  <a:pt x="11117532" y="3650979"/>
                </a:lnTo>
                <a:lnTo>
                  <a:pt x="0" y="3650979"/>
                </a:lnTo>
                <a:lnTo>
                  <a:pt x="0" y="0"/>
                </a:lnTo>
                <a:close/>
              </a:path>
            </a:pathLst>
          </a:custGeom>
          <a:blipFill>
            <a:blip r:embed="rId4"/>
            <a:stretch>
              <a:fillRect/>
            </a:stretch>
          </a:blipFill>
        </p:spPr>
      </p:sp>
      <p:sp>
        <p:nvSpPr>
          <p:cNvPr id="8" name="TextBox 8"/>
          <p:cNvSpPr txBox="1"/>
          <p:nvPr/>
        </p:nvSpPr>
        <p:spPr>
          <a:xfrm>
            <a:off x="5266234" y="258964"/>
            <a:ext cx="7755533" cy="647700"/>
          </a:xfrm>
          <a:prstGeom prst="rect">
            <a:avLst/>
          </a:prstGeom>
        </p:spPr>
        <p:txBody>
          <a:bodyPr lIns="0" tIns="0" rIns="0" bIns="0" rtlCol="0" anchor="t">
            <a:spAutoFit/>
          </a:bodyPr>
          <a:lstStyle/>
          <a:p>
            <a:pPr marL="0" lvl="0" indent="0" algn="ctr">
              <a:lnSpc>
                <a:spcPts val="4950"/>
              </a:lnSpc>
              <a:spcBef>
                <a:spcPct val="0"/>
              </a:spcBef>
            </a:pPr>
            <a:r>
              <a:rPr lang="en-US" sz="4500">
                <a:solidFill>
                  <a:srgbClr val="FFFFFF"/>
                </a:solidFill>
                <a:latin typeface="Anton"/>
                <a:ea typeface="Anton"/>
                <a:cs typeface="Anton"/>
                <a:sym typeface="Anton"/>
              </a:rPr>
              <a:t>DATA DEFINITION LANGUAGE</a:t>
            </a:r>
          </a:p>
        </p:txBody>
      </p:sp>
      <p:sp>
        <p:nvSpPr>
          <p:cNvPr id="9" name="TextBox 9"/>
          <p:cNvSpPr txBox="1"/>
          <p:nvPr/>
        </p:nvSpPr>
        <p:spPr>
          <a:xfrm>
            <a:off x="-268502" y="1273387"/>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b="1">
                <a:solidFill>
                  <a:srgbClr val="FFFFFF"/>
                </a:solidFill>
                <a:latin typeface="Nunito Bold"/>
                <a:ea typeface="Nunito Bold"/>
                <a:cs typeface="Nunito Bold"/>
                <a:sym typeface="Nunito Bold"/>
              </a:rPr>
              <a:t>Menampilkan Struktur Tabel tblbarang</a:t>
            </a:r>
          </a:p>
        </p:txBody>
      </p:sp>
      <p:sp>
        <p:nvSpPr>
          <p:cNvPr id="10" name="TextBox 10"/>
          <p:cNvSpPr txBox="1"/>
          <p:nvPr/>
        </p:nvSpPr>
        <p:spPr>
          <a:xfrm>
            <a:off x="3544234" y="6015009"/>
            <a:ext cx="10591287" cy="2114550"/>
          </a:xfrm>
          <a:prstGeom prst="rect">
            <a:avLst/>
          </a:prstGeom>
        </p:spPr>
        <p:txBody>
          <a:bodyPr lIns="0" tIns="0" rIns="0" bIns="0" rtlCol="0" anchor="t">
            <a:spAutoFit/>
          </a:bodyPr>
          <a:lstStyle/>
          <a:p>
            <a:pPr algn="ctr">
              <a:lnSpc>
                <a:spcPts val="4200"/>
              </a:lnSpc>
            </a:pPr>
            <a:r>
              <a:rPr lang="en-US" sz="3000">
                <a:solidFill>
                  <a:srgbClr val="FFFFFF"/>
                </a:solidFill>
                <a:latin typeface="Nunito"/>
                <a:ea typeface="Nunito"/>
                <a:cs typeface="Nunito"/>
                <a:sym typeface="Nunito"/>
              </a:rPr>
              <a:t>Jika sudah tampilkan kembali database dengan menggunakan perintah berikut : </a:t>
            </a:r>
          </a:p>
          <a:p>
            <a:pPr algn="ctr">
              <a:lnSpc>
                <a:spcPts val="4200"/>
              </a:lnSpc>
            </a:pPr>
            <a:endParaRPr lang="en-US" sz="3000">
              <a:solidFill>
                <a:srgbClr val="FFFFFF"/>
              </a:solidFill>
              <a:latin typeface="Nunito"/>
              <a:ea typeface="Nunito"/>
              <a:cs typeface="Nunito"/>
              <a:sym typeface="Nunito"/>
            </a:endParaRPr>
          </a:p>
          <a:p>
            <a:pPr marL="0" lvl="0" indent="0" algn="ctr">
              <a:lnSpc>
                <a:spcPts val="4200"/>
              </a:lnSpc>
              <a:spcBef>
                <a:spcPct val="0"/>
              </a:spcBef>
            </a:pPr>
            <a:r>
              <a:rPr lang="en-US" sz="3000">
                <a:solidFill>
                  <a:srgbClr val="FFFFFF"/>
                </a:solidFill>
                <a:latin typeface="Nunito"/>
                <a:ea typeface="Nunito"/>
                <a:cs typeface="Nunito"/>
                <a:sym typeface="Nunito"/>
              </a:rPr>
              <a:t>MariaDB[dbtoko]&gt; show tables;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CD2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38160" y="0"/>
                  </a:moveTo>
                  <a:lnTo>
                    <a:pt x="4236566" y="0"/>
                  </a:lnTo>
                  <a:cubicBezTo>
                    <a:pt x="4257641" y="0"/>
                    <a:pt x="4274726" y="17085"/>
                    <a:pt x="4274726" y="38160"/>
                  </a:cubicBezTo>
                  <a:lnTo>
                    <a:pt x="4274726" y="2129307"/>
                  </a:lnTo>
                  <a:cubicBezTo>
                    <a:pt x="4274726" y="2150382"/>
                    <a:pt x="4257641" y="2167467"/>
                    <a:pt x="4236566" y="2167467"/>
                  </a:cubicBezTo>
                  <a:lnTo>
                    <a:pt x="38160" y="2167467"/>
                  </a:lnTo>
                  <a:cubicBezTo>
                    <a:pt x="17085" y="2167467"/>
                    <a:pt x="0" y="2150382"/>
                    <a:pt x="0" y="2129307"/>
                  </a:cubicBezTo>
                  <a:lnTo>
                    <a:pt x="0" y="38160"/>
                  </a:lnTo>
                  <a:cubicBezTo>
                    <a:pt x="0" y="17085"/>
                    <a:pt x="17085" y="0"/>
                    <a:pt x="38160" y="0"/>
                  </a:cubicBezTo>
                  <a:close/>
                </a:path>
              </a:pathLst>
            </a:custGeom>
            <a:solidFill>
              <a:srgbClr val="3D4CB2"/>
            </a:solidFill>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a:off x="14743766" y="6729425"/>
            <a:ext cx="3544234" cy="3557575"/>
          </a:xfrm>
          <a:custGeom>
            <a:avLst/>
            <a:gdLst/>
            <a:ahLst/>
            <a:cxnLst/>
            <a:rect l="l" t="t" r="r" b="b"/>
            <a:pathLst>
              <a:path w="3544234" h="3557575">
                <a:moveTo>
                  <a:pt x="3544234" y="0"/>
                </a:moveTo>
                <a:lnTo>
                  <a:pt x="0" y="0"/>
                </a:lnTo>
                <a:lnTo>
                  <a:pt x="0" y="3557575"/>
                </a:lnTo>
                <a:lnTo>
                  <a:pt x="3544234" y="3557575"/>
                </a:lnTo>
                <a:lnTo>
                  <a:pt x="354423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6729425"/>
            <a:ext cx="3544234" cy="3557575"/>
          </a:xfrm>
          <a:custGeom>
            <a:avLst/>
            <a:gdLst/>
            <a:ahLst/>
            <a:cxnLst/>
            <a:rect l="l" t="t" r="r" b="b"/>
            <a:pathLst>
              <a:path w="3544234" h="3557575">
                <a:moveTo>
                  <a:pt x="0" y="0"/>
                </a:moveTo>
                <a:lnTo>
                  <a:pt x="3544234" y="0"/>
                </a:lnTo>
                <a:lnTo>
                  <a:pt x="3544234" y="3557575"/>
                </a:lnTo>
                <a:lnTo>
                  <a:pt x="0" y="35575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2488953" y="2020363"/>
            <a:ext cx="10983074" cy="1234229"/>
          </a:xfrm>
          <a:custGeom>
            <a:avLst/>
            <a:gdLst/>
            <a:ahLst/>
            <a:cxnLst/>
            <a:rect l="l" t="t" r="r" b="b"/>
            <a:pathLst>
              <a:path w="10983074" h="1234229">
                <a:moveTo>
                  <a:pt x="0" y="0"/>
                </a:moveTo>
                <a:lnTo>
                  <a:pt x="10983073" y="0"/>
                </a:lnTo>
                <a:lnTo>
                  <a:pt x="10983073" y="1234229"/>
                </a:lnTo>
                <a:lnTo>
                  <a:pt x="0" y="1234229"/>
                </a:lnTo>
                <a:lnTo>
                  <a:pt x="0" y="0"/>
                </a:lnTo>
                <a:close/>
              </a:path>
            </a:pathLst>
          </a:custGeom>
          <a:blipFill>
            <a:blip r:embed="rId4"/>
            <a:stretch>
              <a:fillRect/>
            </a:stretch>
          </a:blipFill>
        </p:spPr>
      </p:sp>
      <p:sp>
        <p:nvSpPr>
          <p:cNvPr id="8" name="Freeform 8"/>
          <p:cNvSpPr/>
          <p:nvPr/>
        </p:nvSpPr>
        <p:spPr>
          <a:xfrm>
            <a:off x="3095562" y="5506358"/>
            <a:ext cx="10843866" cy="1357528"/>
          </a:xfrm>
          <a:custGeom>
            <a:avLst/>
            <a:gdLst/>
            <a:ahLst/>
            <a:cxnLst/>
            <a:rect l="l" t="t" r="r" b="b"/>
            <a:pathLst>
              <a:path w="10843866" h="1357528">
                <a:moveTo>
                  <a:pt x="0" y="0"/>
                </a:moveTo>
                <a:lnTo>
                  <a:pt x="10843865" y="0"/>
                </a:lnTo>
                <a:lnTo>
                  <a:pt x="10843865" y="1357528"/>
                </a:lnTo>
                <a:lnTo>
                  <a:pt x="0" y="1357528"/>
                </a:lnTo>
                <a:lnTo>
                  <a:pt x="0" y="0"/>
                </a:lnTo>
                <a:close/>
              </a:path>
            </a:pathLst>
          </a:custGeom>
          <a:blipFill>
            <a:blip r:embed="rId5"/>
            <a:stretch>
              <a:fillRect/>
            </a:stretch>
          </a:blipFill>
        </p:spPr>
      </p:sp>
      <p:sp>
        <p:nvSpPr>
          <p:cNvPr id="9" name="TextBox 9"/>
          <p:cNvSpPr txBox="1"/>
          <p:nvPr/>
        </p:nvSpPr>
        <p:spPr>
          <a:xfrm>
            <a:off x="5266234" y="258964"/>
            <a:ext cx="7755533" cy="647700"/>
          </a:xfrm>
          <a:prstGeom prst="rect">
            <a:avLst/>
          </a:prstGeom>
        </p:spPr>
        <p:txBody>
          <a:bodyPr lIns="0" tIns="0" rIns="0" bIns="0" rtlCol="0" anchor="t">
            <a:spAutoFit/>
          </a:bodyPr>
          <a:lstStyle/>
          <a:p>
            <a:pPr marL="0" lvl="0" indent="0" algn="ctr">
              <a:lnSpc>
                <a:spcPts val="4950"/>
              </a:lnSpc>
              <a:spcBef>
                <a:spcPct val="0"/>
              </a:spcBef>
            </a:pPr>
            <a:r>
              <a:rPr lang="en-US" sz="4500">
                <a:solidFill>
                  <a:srgbClr val="FFFFFF"/>
                </a:solidFill>
                <a:latin typeface="Anton"/>
                <a:ea typeface="Anton"/>
                <a:cs typeface="Anton"/>
                <a:sym typeface="Anton"/>
              </a:rPr>
              <a:t>DATA DEFINITION LANGUAGE</a:t>
            </a:r>
          </a:p>
        </p:txBody>
      </p:sp>
      <p:sp>
        <p:nvSpPr>
          <p:cNvPr id="10" name="TextBox 10"/>
          <p:cNvSpPr txBox="1"/>
          <p:nvPr/>
        </p:nvSpPr>
        <p:spPr>
          <a:xfrm>
            <a:off x="-268502" y="1273387"/>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b="1">
                <a:solidFill>
                  <a:srgbClr val="FFFFFF"/>
                </a:solidFill>
                <a:latin typeface="Nunito Bold"/>
                <a:ea typeface="Nunito Bold"/>
                <a:cs typeface="Nunito Bold"/>
                <a:sym typeface="Nunito Bold"/>
              </a:rPr>
              <a:t>Menambah Kolom di tabel tblbarang </a:t>
            </a:r>
          </a:p>
        </p:txBody>
      </p:sp>
      <p:sp>
        <p:nvSpPr>
          <p:cNvPr id="11" name="TextBox 11"/>
          <p:cNvSpPr txBox="1"/>
          <p:nvPr/>
        </p:nvSpPr>
        <p:spPr>
          <a:xfrm>
            <a:off x="2088776" y="3426042"/>
            <a:ext cx="10591287" cy="10477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setelah menambah kolom tblbarang periksa kembali tblbarang dengan perintah : describe tblbarang;</a:t>
            </a:r>
          </a:p>
        </p:txBody>
      </p:sp>
      <p:sp>
        <p:nvSpPr>
          <p:cNvPr id="12" name="TextBox 12"/>
          <p:cNvSpPr txBox="1"/>
          <p:nvPr/>
        </p:nvSpPr>
        <p:spPr>
          <a:xfrm>
            <a:off x="-1447287" y="4645242"/>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b="1">
                <a:solidFill>
                  <a:srgbClr val="FFFFFF"/>
                </a:solidFill>
                <a:latin typeface="Nunito Bold"/>
                <a:ea typeface="Nunito Bold"/>
                <a:cs typeface="Nunito Bold"/>
                <a:sym typeface="Nunito Bold"/>
              </a:rPr>
              <a:t>Merubah TIPE DATA</a:t>
            </a:r>
          </a:p>
        </p:txBody>
      </p:sp>
      <p:sp>
        <p:nvSpPr>
          <p:cNvPr id="13" name="TextBox 13"/>
          <p:cNvSpPr txBox="1"/>
          <p:nvPr/>
        </p:nvSpPr>
        <p:spPr>
          <a:xfrm>
            <a:off x="2430479" y="7035336"/>
            <a:ext cx="10591287" cy="10477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setelah merubah tipe data di tblbarang periksa kembali tblbarang dengan perintah yang tadi</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BCD2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38160" y="0"/>
                  </a:moveTo>
                  <a:lnTo>
                    <a:pt x="4236566" y="0"/>
                  </a:lnTo>
                  <a:cubicBezTo>
                    <a:pt x="4257641" y="0"/>
                    <a:pt x="4274726" y="17085"/>
                    <a:pt x="4274726" y="38160"/>
                  </a:cubicBezTo>
                  <a:lnTo>
                    <a:pt x="4274726" y="2129307"/>
                  </a:lnTo>
                  <a:cubicBezTo>
                    <a:pt x="4274726" y="2150382"/>
                    <a:pt x="4257641" y="2167467"/>
                    <a:pt x="4236566" y="2167467"/>
                  </a:cubicBezTo>
                  <a:lnTo>
                    <a:pt x="38160" y="2167467"/>
                  </a:lnTo>
                  <a:cubicBezTo>
                    <a:pt x="17085" y="2167467"/>
                    <a:pt x="0" y="2150382"/>
                    <a:pt x="0" y="2129307"/>
                  </a:cubicBezTo>
                  <a:lnTo>
                    <a:pt x="0" y="38160"/>
                  </a:lnTo>
                  <a:cubicBezTo>
                    <a:pt x="0" y="17085"/>
                    <a:pt x="17085" y="0"/>
                    <a:pt x="38160" y="0"/>
                  </a:cubicBezTo>
                  <a:close/>
                </a:path>
              </a:pathLst>
            </a:custGeom>
            <a:solidFill>
              <a:srgbClr val="3D4CB2"/>
            </a:solidFill>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a:off x="14743766" y="6729425"/>
            <a:ext cx="3544234" cy="3557575"/>
          </a:xfrm>
          <a:custGeom>
            <a:avLst/>
            <a:gdLst/>
            <a:ahLst/>
            <a:cxnLst/>
            <a:rect l="l" t="t" r="r" b="b"/>
            <a:pathLst>
              <a:path w="3544234" h="3557575">
                <a:moveTo>
                  <a:pt x="3544234" y="0"/>
                </a:moveTo>
                <a:lnTo>
                  <a:pt x="0" y="0"/>
                </a:lnTo>
                <a:lnTo>
                  <a:pt x="0" y="3557575"/>
                </a:lnTo>
                <a:lnTo>
                  <a:pt x="3544234" y="3557575"/>
                </a:lnTo>
                <a:lnTo>
                  <a:pt x="354423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6729425"/>
            <a:ext cx="3544234" cy="3557575"/>
          </a:xfrm>
          <a:custGeom>
            <a:avLst/>
            <a:gdLst/>
            <a:ahLst/>
            <a:cxnLst/>
            <a:rect l="l" t="t" r="r" b="b"/>
            <a:pathLst>
              <a:path w="3544234" h="3557575">
                <a:moveTo>
                  <a:pt x="0" y="0"/>
                </a:moveTo>
                <a:lnTo>
                  <a:pt x="3544234" y="0"/>
                </a:lnTo>
                <a:lnTo>
                  <a:pt x="3544234" y="3557575"/>
                </a:lnTo>
                <a:lnTo>
                  <a:pt x="0" y="35575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2362057" y="1986863"/>
            <a:ext cx="11117531" cy="1122227"/>
          </a:xfrm>
          <a:custGeom>
            <a:avLst/>
            <a:gdLst/>
            <a:ahLst/>
            <a:cxnLst/>
            <a:rect l="l" t="t" r="r" b="b"/>
            <a:pathLst>
              <a:path w="11117531" h="1122227">
                <a:moveTo>
                  <a:pt x="0" y="0"/>
                </a:moveTo>
                <a:lnTo>
                  <a:pt x="11117531" y="0"/>
                </a:lnTo>
                <a:lnTo>
                  <a:pt x="11117531" y="1122227"/>
                </a:lnTo>
                <a:lnTo>
                  <a:pt x="0" y="1122227"/>
                </a:lnTo>
                <a:lnTo>
                  <a:pt x="0" y="0"/>
                </a:lnTo>
                <a:close/>
              </a:path>
            </a:pathLst>
          </a:custGeom>
          <a:blipFill>
            <a:blip r:embed="rId4"/>
            <a:stretch>
              <a:fillRect/>
            </a:stretch>
          </a:blipFill>
        </p:spPr>
      </p:sp>
      <p:sp>
        <p:nvSpPr>
          <p:cNvPr id="8" name="Freeform 8"/>
          <p:cNvSpPr/>
          <p:nvPr/>
        </p:nvSpPr>
        <p:spPr>
          <a:xfrm>
            <a:off x="3079716" y="4194940"/>
            <a:ext cx="11114226" cy="4074218"/>
          </a:xfrm>
          <a:custGeom>
            <a:avLst/>
            <a:gdLst/>
            <a:ahLst/>
            <a:cxnLst/>
            <a:rect l="l" t="t" r="r" b="b"/>
            <a:pathLst>
              <a:path w="11114226" h="4074218">
                <a:moveTo>
                  <a:pt x="0" y="0"/>
                </a:moveTo>
                <a:lnTo>
                  <a:pt x="11114226" y="0"/>
                </a:lnTo>
                <a:lnTo>
                  <a:pt x="11114226" y="4074218"/>
                </a:lnTo>
                <a:lnTo>
                  <a:pt x="0" y="4074218"/>
                </a:lnTo>
                <a:lnTo>
                  <a:pt x="0" y="0"/>
                </a:lnTo>
                <a:close/>
              </a:path>
            </a:pathLst>
          </a:custGeom>
          <a:blipFill>
            <a:blip r:embed="rId5"/>
            <a:stretch>
              <a:fillRect/>
            </a:stretch>
          </a:blipFill>
        </p:spPr>
      </p:sp>
      <p:sp>
        <p:nvSpPr>
          <p:cNvPr id="9" name="TextBox 9"/>
          <p:cNvSpPr txBox="1"/>
          <p:nvPr/>
        </p:nvSpPr>
        <p:spPr>
          <a:xfrm>
            <a:off x="5266234" y="258964"/>
            <a:ext cx="7755533" cy="647700"/>
          </a:xfrm>
          <a:prstGeom prst="rect">
            <a:avLst/>
          </a:prstGeom>
        </p:spPr>
        <p:txBody>
          <a:bodyPr lIns="0" tIns="0" rIns="0" bIns="0" rtlCol="0" anchor="t">
            <a:spAutoFit/>
          </a:bodyPr>
          <a:lstStyle/>
          <a:p>
            <a:pPr marL="0" lvl="0" indent="0" algn="ctr">
              <a:lnSpc>
                <a:spcPts val="4950"/>
              </a:lnSpc>
              <a:spcBef>
                <a:spcPct val="0"/>
              </a:spcBef>
            </a:pPr>
            <a:r>
              <a:rPr lang="en-US" sz="4500">
                <a:solidFill>
                  <a:srgbClr val="FFFFFF"/>
                </a:solidFill>
                <a:latin typeface="Anton"/>
                <a:ea typeface="Anton"/>
                <a:cs typeface="Anton"/>
                <a:sym typeface="Anton"/>
              </a:rPr>
              <a:t>DATA DEFINITION LANGUAGE</a:t>
            </a:r>
          </a:p>
        </p:txBody>
      </p:sp>
      <p:sp>
        <p:nvSpPr>
          <p:cNvPr id="10" name="TextBox 10"/>
          <p:cNvSpPr txBox="1"/>
          <p:nvPr/>
        </p:nvSpPr>
        <p:spPr>
          <a:xfrm>
            <a:off x="-268502" y="1273387"/>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b="1">
                <a:solidFill>
                  <a:srgbClr val="FFFFFF"/>
                </a:solidFill>
                <a:latin typeface="Nunito Bold"/>
                <a:ea typeface="Nunito Bold"/>
                <a:cs typeface="Nunito Bold"/>
                <a:sym typeface="Nunito Bold"/>
              </a:rPr>
              <a:t>MEMBERI NILAI DEFAULT PADA KOLOM </a:t>
            </a:r>
          </a:p>
        </p:txBody>
      </p:sp>
      <p:sp>
        <p:nvSpPr>
          <p:cNvPr id="11" name="TextBox 11"/>
          <p:cNvSpPr txBox="1"/>
          <p:nvPr/>
        </p:nvSpPr>
        <p:spPr>
          <a:xfrm>
            <a:off x="1426048" y="3480565"/>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Periksa dengan menggunakan perintah berikut; </a:t>
            </a:r>
          </a:p>
        </p:txBody>
      </p:sp>
      <p:sp>
        <p:nvSpPr>
          <p:cNvPr id="12" name="TextBox 12"/>
          <p:cNvSpPr txBox="1"/>
          <p:nvPr/>
        </p:nvSpPr>
        <p:spPr>
          <a:xfrm>
            <a:off x="2362057" y="8412033"/>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Nilai default stok berubah menjadi 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CD2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38160" y="0"/>
                  </a:moveTo>
                  <a:lnTo>
                    <a:pt x="4236566" y="0"/>
                  </a:lnTo>
                  <a:cubicBezTo>
                    <a:pt x="4257641" y="0"/>
                    <a:pt x="4274726" y="17085"/>
                    <a:pt x="4274726" y="38160"/>
                  </a:cubicBezTo>
                  <a:lnTo>
                    <a:pt x="4274726" y="2129307"/>
                  </a:lnTo>
                  <a:cubicBezTo>
                    <a:pt x="4274726" y="2150382"/>
                    <a:pt x="4257641" y="2167467"/>
                    <a:pt x="4236566" y="2167467"/>
                  </a:cubicBezTo>
                  <a:lnTo>
                    <a:pt x="38160" y="2167467"/>
                  </a:lnTo>
                  <a:cubicBezTo>
                    <a:pt x="17085" y="2167467"/>
                    <a:pt x="0" y="2150382"/>
                    <a:pt x="0" y="2129307"/>
                  </a:cubicBezTo>
                  <a:lnTo>
                    <a:pt x="0" y="38160"/>
                  </a:lnTo>
                  <a:cubicBezTo>
                    <a:pt x="0" y="17085"/>
                    <a:pt x="17085" y="0"/>
                    <a:pt x="38160" y="0"/>
                  </a:cubicBezTo>
                  <a:close/>
                </a:path>
              </a:pathLst>
            </a:custGeom>
            <a:solidFill>
              <a:srgbClr val="3D4CB2"/>
            </a:solidFill>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a:off x="14743766" y="6729425"/>
            <a:ext cx="3544234" cy="3557575"/>
          </a:xfrm>
          <a:custGeom>
            <a:avLst/>
            <a:gdLst/>
            <a:ahLst/>
            <a:cxnLst/>
            <a:rect l="l" t="t" r="r" b="b"/>
            <a:pathLst>
              <a:path w="3544234" h="3557575">
                <a:moveTo>
                  <a:pt x="3544234" y="0"/>
                </a:moveTo>
                <a:lnTo>
                  <a:pt x="0" y="0"/>
                </a:lnTo>
                <a:lnTo>
                  <a:pt x="0" y="3557575"/>
                </a:lnTo>
                <a:lnTo>
                  <a:pt x="3544234" y="3557575"/>
                </a:lnTo>
                <a:lnTo>
                  <a:pt x="354423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6729425"/>
            <a:ext cx="3544234" cy="3557575"/>
          </a:xfrm>
          <a:custGeom>
            <a:avLst/>
            <a:gdLst/>
            <a:ahLst/>
            <a:cxnLst/>
            <a:rect l="l" t="t" r="r" b="b"/>
            <a:pathLst>
              <a:path w="3544234" h="3557575">
                <a:moveTo>
                  <a:pt x="0" y="0"/>
                </a:moveTo>
                <a:lnTo>
                  <a:pt x="3544234" y="0"/>
                </a:lnTo>
                <a:lnTo>
                  <a:pt x="3544234" y="3557575"/>
                </a:lnTo>
                <a:lnTo>
                  <a:pt x="0" y="35575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242155" y="5143500"/>
            <a:ext cx="11087684" cy="1253784"/>
          </a:xfrm>
          <a:custGeom>
            <a:avLst/>
            <a:gdLst/>
            <a:ahLst/>
            <a:cxnLst/>
            <a:rect l="l" t="t" r="r" b="b"/>
            <a:pathLst>
              <a:path w="11087684" h="1253784">
                <a:moveTo>
                  <a:pt x="0" y="0"/>
                </a:moveTo>
                <a:lnTo>
                  <a:pt x="11087683" y="0"/>
                </a:lnTo>
                <a:lnTo>
                  <a:pt x="11087683" y="1253784"/>
                </a:lnTo>
                <a:lnTo>
                  <a:pt x="0" y="1253784"/>
                </a:lnTo>
                <a:lnTo>
                  <a:pt x="0" y="0"/>
                </a:lnTo>
                <a:close/>
              </a:path>
            </a:pathLst>
          </a:custGeom>
          <a:blipFill>
            <a:blip r:embed="rId4"/>
            <a:stretch>
              <a:fillRect/>
            </a:stretch>
          </a:blipFill>
        </p:spPr>
      </p:sp>
      <p:sp>
        <p:nvSpPr>
          <p:cNvPr id="8" name="TextBox 8"/>
          <p:cNvSpPr txBox="1"/>
          <p:nvPr/>
        </p:nvSpPr>
        <p:spPr>
          <a:xfrm>
            <a:off x="5266234" y="258964"/>
            <a:ext cx="7755533" cy="647700"/>
          </a:xfrm>
          <a:prstGeom prst="rect">
            <a:avLst/>
          </a:prstGeom>
        </p:spPr>
        <p:txBody>
          <a:bodyPr lIns="0" tIns="0" rIns="0" bIns="0" rtlCol="0" anchor="t">
            <a:spAutoFit/>
          </a:bodyPr>
          <a:lstStyle/>
          <a:p>
            <a:pPr marL="0" lvl="0" indent="0" algn="ctr">
              <a:lnSpc>
                <a:spcPts val="4950"/>
              </a:lnSpc>
              <a:spcBef>
                <a:spcPct val="0"/>
              </a:spcBef>
            </a:pPr>
            <a:r>
              <a:rPr lang="en-US" sz="4500">
                <a:solidFill>
                  <a:srgbClr val="FFFFFF"/>
                </a:solidFill>
                <a:latin typeface="Anton"/>
                <a:ea typeface="Anton"/>
                <a:cs typeface="Anton"/>
                <a:sym typeface="Anton"/>
              </a:rPr>
              <a:t>DATA DEFINITION LANGUAGE</a:t>
            </a:r>
          </a:p>
        </p:txBody>
      </p:sp>
      <p:sp>
        <p:nvSpPr>
          <p:cNvPr id="9" name="TextBox 9"/>
          <p:cNvSpPr txBox="1"/>
          <p:nvPr/>
        </p:nvSpPr>
        <p:spPr>
          <a:xfrm>
            <a:off x="-1163511" y="1309167"/>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b="1">
                <a:solidFill>
                  <a:srgbClr val="FFFFFF"/>
                </a:solidFill>
                <a:latin typeface="Nunito Bold"/>
                <a:ea typeface="Nunito Bold"/>
                <a:cs typeface="Nunito Bold"/>
                <a:sym typeface="Nunito Bold"/>
              </a:rPr>
              <a:t>MENGHAPUS KOLOM</a:t>
            </a:r>
          </a:p>
        </p:txBody>
      </p:sp>
      <p:sp>
        <p:nvSpPr>
          <p:cNvPr id="10" name="TextBox 10"/>
          <p:cNvSpPr txBox="1"/>
          <p:nvPr/>
        </p:nvSpPr>
        <p:spPr>
          <a:xfrm>
            <a:off x="2430479" y="2223567"/>
            <a:ext cx="10591287" cy="10477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Untuk latihan sebelum menghapus kolom ,tambahkan kolom baru terlebih dahulu dengan menggunakan perintah yang tadi</a:t>
            </a:r>
          </a:p>
        </p:txBody>
      </p:sp>
      <p:sp>
        <p:nvSpPr>
          <p:cNvPr id="11" name="TextBox 11"/>
          <p:cNvSpPr txBox="1"/>
          <p:nvPr/>
        </p:nvSpPr>
        <p:spPr>
          <a:xfrm>
            <a:off x="1237737" y="4236092"/>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b="1">
                <a:solidFill>
                  <a:srgbClr val="FFFFFF"/>
                </a:solidFill>
                <a:latin typeface="Nunito Bold"/>
                <a:ea typeface="Nunito Bold"/>
                <a:cs typeface="Nunito Bold"/>
                <a:sym typeface="Nunito Bold"/>
              </a:rPr>
              <a:t>Untuk menghapus menggunakan perintah berikut : </a:t>
            </a:r>
          </a:p>
        </p:txBody>
      </p:sp>
      <p:sp>
        <p:nvSpPr>
          <p:cNvPr id="12" name="TextBox 12"/>
          <p:cNvSpPr txBox="1"/>
          <p:nvPr/>
        </p:nvSpPr>
        <p:spPr>
          <a:xfrm>
            <a:off x="2430479" y="7129475"/>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Lalu periksa kembali struktur tblbarang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BCD2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38160" y="0"/>
                  </a:moveTo>
                  <a:lnTo>
                    <a:pt x="4236566" y="0"/>
                  </a:lnTo>
                  <a:cubicBezTo>
                    <a:pt x="4257641" y="0"/>
                    <a:pt x="4274726" y="17085"/>
                    <a:pt x="4274726" y="38160"/>
                  </a:cubicBezTo>
                  <a:lnTo>
                    <a:pt x="4274726" y="2129307"/>
                  </a:lnTo>
                  <a:cubicBezTo>
                    <a:pt x="4274726" y="2150382"/>
                    <a:pt x="4257641" y="2167467"/>
                    <a:pt x="4236566" y="2167467"/>
                  </a:cubicBezTo>
                  <a:lnTo>
                    <a:pt x="38160" y="2167467"/>
                  </a:lnTo>
                  <a:cubicBezTo>
                    <a:pt x="17085" y="2167467"/>
                    <a:pt x="0" y="2150382"/>
                    <a:pt x="0" y="2129307"/>
                  </a:cubicBezTo>
                  <a:lnTo>
                    <a:pt x="0" y="38160"/>
                  </a:lnTo>
                  <a:cubicBezTo>
                    <a:pt x="0" y="17085"/>
                    <a:pt x="17085" y="0"/>
                    <a:pt x="38160" y="0"/>
                  </a:cubicBezTo>
                  <a:close/>
                </a:path>
              </a:pathLst>
            </a:custGeom>
            <a:solidFill>
              <a:srgbClr val="3D4CB2"/>
            </a:solidFill>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a:off x="14743766" y="6729425"/>
            <a:ext cx="3544234" cy="3557575"/>
          </a:xfrm>
          <a:custGeom>
            <a:avLst/>
            <a:gdLst/>
            <a:ahLst/>
            <a:cxnLst/>
            <a:rect l="l" t="t" r="r" b="b"/>
            <a:pathLst>
              <a:path w="3544234" h="3557575">
                <a:moveTo>
                  <a:pt x="3544234" y="0"/>
                </a:moveTo>
                <a:lnTo>
                  <a:pt x="0" y="0"/>
                </a:lnTo>
                <a:lnTo>
                  <a:pt x="0" y="3557575"/>
                </a:lnTo>
                <a:lnTo>
                  <a:pt x="3544234" y="3557575"/>
                </a:lnTo>
                <a:lnTo>
                  <a:pt x="354423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6729425"/>
            <a:ext cx="3544234" cy="3557575"/>
          </a:xfrm>
          <a:custGeom>
            <a:avLst/>
            <a:gdLst/>
            <a:ahLst/>
            <a:cxnLst/>
            <a:rect l="l" t="t" r="r" b="b"/>
            <a:pathLst>
              <a:path w="3544234" h="3557575">
                <a:moveTo>
                  <a:pt x="0" y="0"/>
                </a:moveTo>
                <a:lnTo>
                  <a:pt x="3544234" y="0"/>
                </a:lnTo>
                <a:lnTo>
                  <a:pt x="3544234" y="3557575"/>
                </a:lnTo>
                <a:lnTo>
                  <a:pt x="0" y="35575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2167357" y="2008913"/>
            <a:ext cx="11117531" cy="1182079"/>
          </a:xfrm>
          <a:custGeom>
            <a:avLst/>
            <a:gdLst/>
            <a:ahLst/>
            <a:cxnLst/>
            <a:rect l="l" t="t" r="r" b="b"/>
            <a:pathLst>
              <a:path w="11117531" h="1182079">
                <a:moveTo>
                  <a:pt x="0" y="0"/>
                </a:moveTo>
                <a:lnTo>
                  <a:pt x="11117531" y="0"/>
                </a:lnTo>
                <a:lnTo>
                  <a:pt x="11117531" y="1182079"/>
                </a:lnTo>
                <a:lnTo>
                  <a:pt x="0" y="1182079"/>
                </a:lnTo>
                <a:lnTo>
                  <a:pt x="0" y="0"/>
                </a:lnTo>
                <a:close/>
              </a:path>
            </a:pathLst>
          </a:custGeom>
          <a:blipFill>
            <a:blip r:embed="rId4"/>
            <a:stretch>
              <a:fillRect/>
            </a:stretch>
          </a:blipFill>
        </p:spPr>
      </p:sp>
      <p:sp>
        <p:nvSpPr>
          <p:cNvPr id="8" name="Freeform 8"/>
          <p:cNvSpPr/>
          <p:nvPr/>
        </p:nvSpPr>
        <p:spPr>
          <a:xfrm>
            <a:off x="2167357" y="4934067"/>
            <a:ext cx="10186349" cy="3464604"/>
          </a:xfrm>
          <a:custGeom>
            <a:avLst/>
            <a:gdLst/>
            <a:ahLst/>
            <a:cxnLst/>
            <a:rect l="l" t="t" r="r" b="b"/>
            <a:pathLst>
              <a:path w="10186349" h="3464604">
                <a:moveTo>
                  <a:pt x="0" y="0"/>
                </a:moveTo>
                <a:lnTo>
                  <a:pt x="10186349" y="0"/>
                </a:lnTo>
                <a:lnTo>
                  <a:pt x="10186349" y="3464604"/>
                </a:lnTo>
                <a:lnTo>
                  <a:pt x="0" y="3464604"/>
                </a:lnTo>
                <a:lnTo>
                  <a:pt x="0" y="0"/>
                </a:lnTo>
                <a:close/>
              </a:path>
            </a:pathLst>
          </a:custGeom>
          <a:blipFill>
            <a:blip r:embed="rId5"/>
            <a:stretch>
              <a:fillRect/>
            </a:stretch>
          </a:blipFill>
        </p:spPr>
      </p:sp>
      <p:sp>
        <p:nvSpPr>
          <p:cNvPr id="9" name="TextBox 9"/>
          <p:cNvSpPr txBox="1"/>
          <p:nvPr/>
        </p:nvSpPr>
        <p:spPr>
          <a:xfrm>
            <a:off x="5266234" y="258964"/>
            <a:ext cx="7755533" cy="647700"/>
          </a:xfrm>
          <a:prstGeom prst="rect">
            <a:avLst/>
          </a:prstGeom>
        </p:spPr>
        <p:txBody>
          <a:bodyPr lIns="0" tIns="0" rIns="0" bIns="0" rtlCol="0" anchor="t">
            <a:spAutoFit/>
          </a:bodyPr>
          <a:lstStyle/>
          <a:p>
            <a:pPr marL="0" lvl="0" indent="0" algn="ctr">
              <a:lnSpc>
                <a:spcPts val="4950"/>
              </a:lnSpc>
              <a:spcBef>
                <a:spcPct val="0"/>
              </a:spcBef>
            </a:pPr>
            <a:r>
              <a:rPr lang="en-US" sz="4500">
                <a:solidFill>
                  <a:srgbClr val="FFFFFF"/>
                </a:solidFill>
                <a:latin typeface="Anton"/>
                <a:ea typeface="Anton"/>
                <a:cs typeface="Anton"/>
                <a:sym typeface="Anton"/>
              </a:rPr>
              <a:t>DATA DEFINITION LANGUAGE</a:t>
            </a:r>
          </a:p>
        </p:txBody>
      </p:sp>
      <p:sp>
        <p:nvSpPr>
          <p:cNvPr id="10" name="TextBox 10"/>
          <p:cNvSpPr txBox="1"/>
          <p:nvPr/>
        </p:nvSpPr>
        <p:spPr>
          <a:xfrm>
            <a:off x="-1163511" y="1309167"/>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b="1">
                <a:solidFill>
                  <a:srgbClr val="FFFFFF"/>
                </a:solidFill>
                <a:latin typeface="Nunito Bold"/>
                <a:ea typeface="Nunito Bold"/>
                <a:cs typeface="Nunito Bold"/>
                <a:sym typeface="Nunito Bold"/>
              </a:rPr>
              <a:t>MERUBAH NAMA KOLOM</a:t>
            </a:r>
          </a:p>
        </p:txBody>
      </p:sp>
      <p:sp>
        <p:nvSpPr>
          <p:cNvPr id="11" name="TextBox 11"/>
          <p:cNvSpPr txBox="1"/>
          <p:nvPr/>
        </p:nvSpPr>
        <p:spPr>
          <a:xfrm>
            <a:off x="-313610" y="4229217"/>
            <a:ext cx="10591287" cy="1047750"/>
          </a:xfrm>
          <a:prstGeom prst="rect">
            <a:avLst/>
          </a:prstGeom>
        </p:spPr>
        <p:txBody>
          <a:bodyPr lIns="0" tIns="0" rIns="0" bIns="0" rtlCol="0" anchor="t">
            <a:spAutoFit/>
          </a:bodyPr>
          <a:lstStyle/>
          <a:p>
            <a:pPr algn="ctr">
              <a:lnSpc>
                <a:spcPts val="4200"/>
              </a:lnSpc>
            </a:pPr>
            <a:r>
              <a:rPr lang="en-US" sz="3000" b="1">
                <a:solidFill>
                  <a:srgbClr val="FFFFFF"/>
                </a:solidFill>
                <a:latin typeface="Nunito Bold"/>
                <a:ea typeface="Nunito Bold"/>
                <a:cs typeface="Nunito Bold"/>
                <a:sym typeface="Nunito Bold"/>
              </a:rPr>
              <a:t>MEMBUAT TABEL TBLPELANGGAN</a:t>
            </a:r>
          </a:p>
          <a:p>
            <a:pPr marL="0" lvl="0" indent="0" algn="ctr">
              <a:lnSpc>
                <a:spcPts val="4200"/>
              </a:lnSpc>
              <a:spcBef>
                <a:spcPct val="0"/>
              </a:spcBef>
            </a:pPr>
            <a:endParaRPr lang="en-US" sz="3000" b="1">
              <a:solidFill>
                <a:srgbClr val="FFFFFF"/>
              </a:solidFill>
              <a:latin typeface="Nunito Bold"/>
              <a:ea typeface="Nunito Bold"/>
              <a:cs typeface="Nunito Bold"/>
              <a:sym typeface="Nunito Bold"/>
            </a:endParaRPr>
          </a:p>
        </p:txBody>
      </p:sp>
      <p:sp>
        <p:nvSpPr>
          <p:cNvPr id="12" name="TextBox 12"/>
          <p:cNvSpPr txBox="1"/>
          <p:nvPr/>
        </p:nvSpPr>
        <p:spPr>
          <a:xfrm>
            <a:off x="550962" y="3314817"/>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Lalu periksa kembali struktur tblbarang</a:t>
            </a:r>
          </a:p>
        </p:txBody>
      </p:sp>
      <p:sp>
        <p:nvSpPr>
          <p:cNvPr id="13" name="TextBox 13"/>
          <p:cNvSpPr txBox="1"/>
          <p:nvPr/>
        </p:nvSpPr>
        <p:spPr>
          <a:xfrm>
            <a:off x="2970716" y="8522496"/>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Pada pembuatan tabel diatas belum ada PRIMARY KEY.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BCD2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38160" y="0"/>
                  </a:moveTo>
                  <a:lnTo>
                    <a:pt x="4236566" y="0"/>
                  </a:lnTo>
                  <a:cubicBezTo>
                    <a:pt x="4257641" y="0"/>
                    <a:pt x="4274726" y="17085"/>
                    <a:pt x="4274726" y="38160"/>
                  </a:cubicBezTo>
                  <a:lnTo>
                    <a:pt x="4274726" y="2129307"/>
                  </a:lnTo>
                  <a:cubicBezTo>
                    <a:pt x="4274726" y="2150382"/>
                    <a:pt x="4257641" y="2167467"/>
                    <a:pt x="4236566" y="2167467"/>
                  </a:cubicBezTo>
                  <a:lnTo>
                    <a:pt x="38160" y="2167467"/>
                  </a:lnTo>
                  <a:cubicBezTo>
                    <a:pt x="17085" y="2167467"/>
                    <a:pt x="0" y="2150382"/>
                    <a:pt x="0" y="2129307"/>
                  </a:cubicBezTo>
                  <a:lnTo>
                    <a:pt x="0" y="38160"/>
                  </a:lnTo>
                  <a:cubicBezTo>
                    <a:pt x="0" y="17085"/>
                    <a:pt x="17085" y="0"/>
                    <a:pt x="38160" y="0"/>
                  </a:cubicBezTo>
                  <a:close/>
                </a:path>
              </a:pathLst>
            </a:custGeom>
            <a:solidFill>
              <a:srgbClr val="3D4CB2"/>
            </a:solidFill>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a:off x="14743766" y="6729425"/>
            <a:ext cx="3544234" cy="3557575"/>
          </a:xfrm>
          <a:custGeom>
            <a:avLst/>
            <a:gdLst/>
            <a:ahLst/>
            <a:cxnLst/>
            <a:rect l="l" t="t" r="r" b="b"/>
            <a:pathLst>
              <a:path w="3544234" h="3557575">
                <a:moveTo>
                  <a:pt x="3544234" y="0"/>
                </a:moveTo>
                <a:lnTo>
                  <a:pt x="0" y="0"/>
                </a:lnTo>
                <a:lnTo>
                  <a:pt x="0" y="3557575"/>
                </a:lnTo>
                <a:lnTo>
                  <a:pt x="3544234" y="3557575"/>
                </a:lnTo>
                <a:lnTo>
                  <a:pt x="354423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6729425"/>
            <a:ext cx="3544234" cy="3557575"/>
          </a:xfrm>
          <a:custGeom>
            <a:avLst/>
            <a:gdLst/>
            <a:ahLst/>
            <a:cxnLst/>
            <a:rect l="l" t="t" r="r" b="b"/>
            <a:pathLst>
              <a:path w="3544234" h="3557575">
                <a:moveTo>
                  <a:pt x="0" y="0"/>
                </a:moveTo>
                <a:lnTo>
                  <a:pt x="3544234" y="0"/>
                </a:lnTo>
                <a:lnTo>
                  <a:pt x="3544234" y="3557575"/>
                </a:lnTo>
                <a:lnTo>
                  <a:pt x="0" y="35575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72117" y="1991022"/>
            <a:ext cx="11107608" cy="1380946"/>
          </a:xfrm>
          <a:custGeom>
            <a:avLst/>
            <a:gdLst/>
            <a:ahLst/>
            <a:cxnLst/>
            <a:rect l="l" t="t" r="r" b="b"/>
            <a:pathLst>
              <a:path w="11107608" h="1380946">
                <a:moveTo>
                  <a:pt x="0" y="0"/>
                </a:moveTo>
                <a:lnTo>
                  <a:pt x="11107608" y="0"/>
                </a:lnTo>
                <a:lnTo>
                  <a:pt x="11107608" y="1380945"/>
                </a:lnTo>
                <a:lnTo>
                  <a:pt x="0" y="1380945"/>
                </a:lnTo>
                <a:lnTo>
                  <a:pt x="0" y="0"/>
                </a:lnTo>
                <a:close/>
              </a:path>
            </a:pathLst>
          </a:custGeom>
          <a:blipFill>
            <a:blip r:embed="rId4"/>
            <a:stretch>
              <a:fillRect/>
            </a:stretch>
          </a:blipFill>
        </p:spPr>
      </p:sp>
      <p:sp>
        <p:nvSpPr>
          <p:cNvPr id="8" name="Freeform 8"/>
          <p:cNvSpPr/>
          <p:nvPr/>
        </p:nvSpPr>
        <p:spPr>
          <a:xfrm>
            <a:off x="3266277" y="6153150"/>
            <a:ext cx="10442767" cy="2615396"/>
          </a:xfrm>
          <a:custGeom>
            <a:avLst/>
            <a:gdLst/>
            <a:ahLst/>
            <a:cxnLst/>
            <a:rect l="l" t="t" r="r" b="b"/>
            <a:pathLst>
              <a:path w="10442767" h="2615396">
                <a:moveTo>
                  <a:pt x="0" y="0"/>
                </a:moveTo>
                <a:lnTo>
                  <a:pt x="10442767" y="0"/>
                </a:lnTo>
                <a:lnTo>
                  <a:pt x="10442767" y="2615396"/>
                </a:lnTo>
                <a:lnTo>
                  <a:pt x="0" y="2615396"/>
                </a:lnTo>
                <a:lnTo>
                  <a:pt x="0" y="0"/>
                </a:lnTo>
                <a:close/>
              </a:path>
            </a:pathLst>
          </a:custGeom>
          <a:blipFill>
            <a:blip r:embed="rId5"/>
            <a:stretch>
              <a:fillRect/>
            </a:stretch>
          </a:blipFill>
        </p:spPr>
      </p:sp>
      <p:sp>
        <p:nvSpPr>
          <p:cNvPr id="9" name="TextBox 9"/>
          <p:cNvSpPr txBox="1"/>
          <p:nvPr/>
        </p:nvSpPr>
        <p:spPr>
          <a:xfrm>
            <a:off x="5266234" y="258964"/>
            <a:ext cx="7755533" cy="647700"/>
          </a:xfrm>
          <a:prstGeom prst="rect">
            <a:avLst/>
          </a:prstGeom>
        </p:spPr>
        <p:txBody>
          <a:bodyPr lIns="0" tIns="0" rIns="0" bIns="0" rtlCol="0" anchor="t">
            <a:spAutoFit/>
          </a:bodyPr>
          <a:lstStyle/>
          <a:p>
            <a:pPr marL="0" lvl="0" indent="0" algn="ctr">
              <a:lnSpc>
                <a:spcPts val="4950"/>
              </a:lnSpc>
              <a:spcBef>
                <a:spcPct val="0"/>
              </a:spcBef>
            </a:pPr>
            <a:r>
              <a:rPr lang="en-US" sz="4500">
                <a:solidFill>
                  <a:srgbClr val="FFFFFF"/>
                </a:solidFill>
                <a:latin typeface="Anton"/>
                <a:ea typeface="Anton"/>
                <a:cs typeface="Anton"/>
                <a:sym typeface="Anton"/>
              </a:rPr>
              <a:t>DATA DEFINITION LANGUAGE</a:t>
            </a:r>
          </a:p>
        </p:txBody>
      </p:sp>
      <p:sp>
        <p:nvSpPr>
          <p:cNvPr id="10" name="TextBox 10"/>
          <p:cNvSpPr txBox="1"/>
          <p:nvPr/>
        </p:nvSpPr>
        <p:spPr>
          <a:xfrm>
            <a:off x="-835341" y="1313588"/>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b="1">
                <a:solidFill>
                  <a:srgbClr val="FFFFFF"/>
                </a:solidFill>
                <a:latin typeface="Nunito Bold"/>
                <a:ea typeface="Nunito Bold"/>
                <a:cs typeface="Nunito Bold"/>
                <a:sym typeface="Nunito Bold"/>
              </a:rPr>
              <a:t>MENAMBAHKAN PRIMARY KEY </a:t>
            </a:r>
          </a:p>
        </p:txBody>
      </p:sp>
      <p:sp>
        <p:nvSpPr>
          <p:cNvPr id="11" name="TextBox 11"/>
          <p:cNvSpPr txBox="1"/>
          <p:nvPr/>
        </p:nvSpPr>
        <p:spPr>
          <a:xfrm>
            <a:off x="670899" y="4095867"/>
            <a:ext cx="13843150" cy="514350"/>
          </a:xfrm>
          <a:prstGeom prst="rect">
            <a:avLst/>
          </a:prstGeom>
        </p:spPr>
        <p:txBody>
          <a:bodyPr lIns="0" tIns="0" rIns="0" bIns="0" rtlCol="0" anchor="t">
            <a:spAutoFit/>
          </a:bodyPr>
          <a:lstStyle/>
          <a:p>
            <a:pPr marL="0" lvl="0" indent="0" algn="ctr">
              <a:lnSpc>
                <a:spcPts val="4200"/>
              </a:lnSpc>
              <a:spcBef>
                <a:spcPct val="0"/>
              </a:spcBef>
            </a:pPr>
            <a:r>
              <a:rPr lang="en-US" sz="3000" b="1">
                <a:solidFill>
                  <a:srgbClr val="FFFFFF"/>
                </a:solidFill>
                <a:latin typeface="Nunito Bold"/>
                <a:ea typeface="Nunito Bold"/>
                <a:cs typeface="Nunito Bold"/>
                <a:sym typeface="Nunito Bold"/>
              </a:rPr>
              <a:t>MENAMPILKAN ENGINE YANG DIGUNAKAN</a:t>
            </a:r>
            <a:r>
              <a:rPr lang="en-US" sz="3000">
                <a:solidFill>
                  <a:srgbClr val="FFFFFF"/>
                </a:solidFill>
                <a:latin typeface="Nunito"/>
                <a:ea typeface="Nunito"/>
                <a:cs typeface="Nunito"/>
                <a:sym typeface="Nunito"/>
              </a:rPr>
              <a:t> menggunakan perintah : </a:t>
            </a:r>
          </a:p>
        </p:txBody>
      </p:sp>
      <p:sp>
        <p:nvSpPr>
          <p:cNvPr id="12" name="TextBox 12"/>
          <p:cNvSpPr txBox="1"/>
          <p:nvPr/>
        </p:nvSpPr>
        <p:spPr>
          <a:xfrm>
            <a:off x="342729" y="3476742"/>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Lalu periksa kembali struktur tblbarang</a:t>
            </a:r>
          </a:p>
        </p:txBody>
      </p:sp>
      <p:sp>
        <p:nvSpPr>
          <p:cNvPr id="13" name="TextBox 13"/>
          <p:cNvSpPr txBox="1"/>
          <p:nvPr/>
        </p:nvSpPr>
        <p:spPr>
          <a:xfrm>
            <a:off x="1028700" y="4857750"/>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SHOW CREATE TABLE tblpelanggan</a:t>
            </a:r>
          </a:p>
        </p:txBody>
      </p:sp>
      <p:sp>
        <p:nvSpPr>
          <p:cNvPr id="14" name="TextBox 14"/>
          <p:cNvSpPr txBox="1"/>
          <p:nvPr/>
        </p:nvSpPr>
        <p:spPr>
          <a:xfrm>
            <a:off x="-489582" y="5476875"/>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Hasil yang ditampilkan adalah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D4CB2"/>
        </a:solidFill>
        <a:effectLst/>
      </p:bgPr>
    </p:bg>
    <p:spTree>
      <p:nvGrpSpPr>
        <p:cNvPr id="1" name=""/>
        <p:cNvGrpSpPr/>
        <p:nvPr/>
      </p:nvGrpSpPr>
      <p:grpSpPr>
        <a:xfrm>
          <a:off x="0" y="0"/>
          <a:ext cx="0" cy="0"/>
          <a:chOff x="0" y="0"/>
          <a:chExt cx="0" cy="0"/>
        </a:xfrm>
      </p:grpSpPr>
      <p:grpSp>
        <p:nvGrpSpPr>
          <p:cNvPr id="2" name="Group 2"/>
          <p:cNvGrpSpPr/>
          <p:nvPr/>
        </p:nvGrpSpPr>
        <p:grpSpPr>
          <a:xfrm>
            <a:off x="0" y="-2662487"/>
            <a:ext cx="18518269" cy="6865545"/>
            <a:chOff x="0" y="0"/>
            <a:chExt cx="24691025" cy="9154060"/>
          </a:xfrm>
        </p:grpSpPr>
        <p:grpSp>
          <p:nvGrpSpPr>
            <p:cNvPr id="3" name="Group 3"/>
            <p:cNvGrpSpPr/>
            <p:nvPr/>
          </p:nvGrpSpPr>
          <p:grpSpPr>
            <a:xfrm>
              <a:off x="0" y="0"/>
              <a:ext cx="24384000" cy="8317125"/>
              <a:chOff x="0" y="0"/>
              <a:chExt cx="4816593" cy="1642889"/>
            </a:xfrm>
          </p:grpSpPr>
          <p:sp>
            <p:nvSpPr>
              <p:cNvPr id="4" name="Freeform 4"/>
              <p:cNvSpPr/>
              <p:nvPr/>
            </p:nvSpPr>
            <p:spPr>
              <a:xfrm>
                <a:off x="0" y="0"/>
                <a:ext cx="4816592" cy="1642889"/>
              </a:xfrm>
              <a:custGeom>
                <a:avLst/>
                <a:gdLst/>
                <a:ahLst/>
                <a:cxnLst/>
                <a:rect l="l" t="t" r="r" b="b"/>
                <a:pathLst>
                  <a:path w="4816592" h="1642889">
                    <a:moveTo>
                      <a:pt x="42333" y="0"/>
                    </a:moveTo>
                    <a:lnTo>
                      <a:pt x="4774259" y="0"/>
                    </a:lnTo>
                    <a:cubicBezTo>
                      <a:pt x="4785487" y="0"/>
                      <a:pt x="4796254" y="4460"/>
                      <a:pt x="4804193" y="12399"/>
                    </a:cubicBezTo>
                    <a:cubicBezTo>
                      <a:pt x="4812132" y="20338"/>
                      <a:pt x="4816592" y="31106"/>
                      <a:pt x="4816592" y="42333"/>
                    </a:cubicBezTo>
                    <a:lnTo>
                      <a:pt x="4816592" y="1600556"/>
                    </a:lnTo>
                    <a:cubicBezTo>
                      <a:pt x="4816592" y="1611783"/>
                      <a:pt x="4812132" y="1622551"/>
                      <a:pt x="4804193" y="1630490"/>
                    </a:cubicBezTo>
                    <a:cubicBezTo>
                      <a:pt x="4796254" y="1638429"/>
                      <a:pt x="4785487" y="1642889"/>
                      <a:pt x="4774259" y="1642889"/>
                    </a:cubicBezTo>
                    <a:lnTo>
                      <a:pt x="42333" y="1642889"/>
                    </a:lnTo>
                    <a:cubicBezTo>
                      <a:pt x="31106" y="1642889"/>
                      <a:pt x="20338" y="1638429"/>
                      <a:pt x="12399" y="1630490"/>
                    </a:cubicBezTo>
                    <a:cubicBezTo>
                      <a:pt x="4460" y="1622551"/>
                      <a:pt x="0" y="1611783"/>
                      <a:pt x="0" y="1600556"/>
                    </a:cubicBezTo>
                    <a:lnTo>
                      <a:pt x="0" y="42333"/>
                    </a:lnTo>
                    <a:cubicBezTo>
                      <a:pt x="0" y="31106"/>
                      <a:pt x="4460" y="20338"/>
                      <a:pt x="12399" y="12399"/>
                    </a:cubicBezTo>
                    <a:cubicBezTo>
                      <a:pt x="20338" y="4460"/>
                      <a:pt x="31106" y="0"/>
                      <a:pt x="42333" y="0"/>
                    </a:cubicBezTo>
                    <a:close/>
                  </a:path>
                </a:pathLst>
              </a:custGeom>
              <a:solidFill>
                <a:srgbClr val="FBCD2B"/>
              </a:solidFill>
            </p:spPr>
          </p:sp>
          <p:sp>
            <p:nvSpPr>
              <p:cNvPr id="5" name="TextBox 5"/>
              <p:cNvSpPr txBox="1"/>
              <p:nvPr/>
            </p:nvSpPr>
            <p:spPr>
              <a:xfrm>
                <a:off x="0" y="-38100"/>
                <a:ext cx="4816593" cy="168098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371600" y="836934"/>
              <a:ext cx="23319425" cy="8317125"/>
              <a:chOff x="0" y="0"/>
              <a:chExt cx="4606306" cy="1642889"/>
            </a:xfrm>
          </p:grpSpPr>
          <p:sp>
            <p:nvSpPr>
              <p:cNvPr id="7" name="Freeform 7"/>
              <p:cNvSpPr/>
              <p:nvPr/>
            </p:nvSpPr>
            <p:spPr>
              <a:xfrm>
                <a:off x="0" y="0"/>
                <a:ext cx="4606306" cy="1642889"/>
              </a:xfrm>
              <a:custGeom>
                <a:avLst/>
                <a:gdLst/>
                <a:ahLst/>
                <a:cxnLst/>
                <a:rect l="l" t="t" r="r" b="b"/>
                <a:pathLst>
                  <a:path w="4606306" h="1642889">
                    <a:moveTo>
                      <a:pt x="44266" y="0"/>
                    </a:moveTo>
                    <a:lnTo>
                      <a:pt x="4562040" y="0"/>
                    </a:lnTo>
                    <a:cubicBezTo>
                      <a:pt x="4573780" y="0"/>
                      <a:pt x="4585040" y="4664"/>
                      <a:pt x="4593341" y="12965"/>
                    </a:cubicBezTo>
                    <a:cubicBezTo>
                      <a:pt x="4601642" y="21267"/>
                      <a:pt x="4606306" y="32526"/>
                      <a:pt x="4606306" y="44266"/>
                    </a:cubicBezTo>
                    <a:lnTo>
                      <a:pt x="4606306" y="1598623"/>
                    </a:lnTo>
                    <a:cubicBezTo>
                      <a:pt x="4606306" y="1610363"/>
                      <a:pt x="4601642" y="1621622"/>
                      <a:pt x="4593341" y="1629924"/>
                    </a:cubicBezTo>
                    <a:cubicBezTo>
                      <a:pt x="4585040" y="1638225"/>
                      <a:pt x="4573780" y="1642889"/>
                      <a:pt x="4562040" y="1642889"/>
                    </a:cubicBezTo>
                    <a:lnTo>
                      <a:pt x="44266" y="1642889"/>
                    </a:lnTo>
                    <a:cubicBezTo>
                      <a:pt x="32526" y="1642889"/>
                      <a:pt x="21267" y="1638225"/>
                      <a:pt x="12965" y="1629924"/>
                    </a:cubicBezTo>
                    <a:cubicBezTo>
                      <a:pt x="4664" y="1621622"/>
                      <a:pt x="0" y="1610363"/>
                      <a:pt x="0" y="1598623"/>
                    </a:cubicBezTo>
                    <a:lnTo>
                      <a:pt x="0" y="44266"/>
                    </a:lnTo>
                    <a:cubicBezTo>
                      <a:pt x="0" y="32526"/>
                      <a:pt x="4664" y="21267"/>
                      <a:pt x="12965" y="12965"/>
                    </a:cubicBezTo>
                    <a:cubicBezTo>
                      <a:pt x="21267" y="4664"/>
                      <a:pt x="32526" y="0"/>
                      <a:pt x="44266" y="0"/>
                    </a:cubicBezTo>
                    <a:close/>
                  </a:path>
                </a:pathLst>
              </a:custGeom>
              <a:solidFill>
                <a:srgbClr val="000000">
                  <a:alpha val="0"/>
                </a:srgbClr>
              </a:solidFill>
              <a:ln w="76200" cap="rnd">
                <a:solidFill>
                  <a:srgbClr val="FBCD2B"/>
                </a:solidFill>
                <a:prstDash val="solid"/>
                <a:round/>
              </a:ln>
            </p:spPr>
          </p:sp>
          <p:sp>
            <p:nvSpPr>
              <p:cNvPr id="8" name="TextBox 8"/>
              <p:cNvSpPr txBox="1"/>
              <p:nvPr/>
            </p:nvSpPr>
            <p:spPr>
              <a:xfrm>
                <a:off x="0" y="-38100"/>
                <a:ext cx="4606306" cy="1680989"/>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3288723" y="6996776"/>
            <a:ext cx="6965094" cy="1889760"/>
          </a:xfrm>
          <a:prstGeom prst="rect">
            <a:avLst/>
          </a:prstGeom>
        </p:spPr>
        <p:txBody>
          <a:bodyPr lIns="0" tIns="0" rIns="0" bIns="0" rtlCol="0" anchor="t">
            <a:spAutoFit/>
          </a:bodyPr>
          <a:lstStyle/>
          <a:p>
            <a:pPr algn="l">
              <a:lnSpc>
                <a:spcPts val="5040"/>
              </a:lnSpc>
            </a:pPr>
            <a:r>
              <a:rPr lang="en-US" sz="3600" b="1">
                <a:solidFill>
                  <a:srgbClr val="FFFFFF"/>
                </a:solidFill>
                <a:latin typeface="Nunito Bold"/>
                <a:ea typeface="Nunito Bold"/>
                <a:cs typeface="Nunito Bold"/>
                <a:sym typeface="Nunito Bold"/>
              </a:rPr>
              <a:t>DML</a:t>
            </a:r>
          </a:p>
          <a:p>
            <a:pPr marL="0" lvl="0" indent="0" algn="l">
              <a:lnSpc>
                <a:spcPts val="5040"/>
              </a:lnSpc>
              <a:spcBef>
                <a:spcPct val="0"/>
              </a:spcBef>
            </a:pPr>
            <a:r>
              <a:rPr lang="en-US" sz="3600" b="1">
                <a:solidFill>
                  <a:srgbClr val="FFFFFF"/>
                </a:solidFill>
                <a:latin typeface="Nunito Bold"/>
                <a:ea typeface="Nunito Bold"/>
                <a:cs typeface="Nunito Bold"/>
                <a:sym typeface="Nunito Bold"/>
              </a:rPr>
              <a:t>(DATA MANIPULATION LANGUAGE )</a:t>
            </a:r>
          </a:p>
        </p:txBody>
      </p:sp>
      <p:sp>
        <p:nvSpPr>
          <p:cNvPr id="10" name="TextBox 10"/>
          <p:cNvSpPr txBox="1"/>
          <p:nvPr/>
        </p:nvSpPr>
        <p:spPr>
          <a:xfrm>
            <a:off x="3370070" y="5170588"/>
            <a:ext cx="5533478" cy="613410"/>
          </a:xfrm>
          <a:prstGeom prst="rect">
            <a:avLst/>
          </a:prstGeom>
        </p:spPr>
        <p:txBody>
          <a:bodyPr lIns="0" tIns="0" rIns="0" bIns="0" rtlCol="0" anchor="t">
            <a:spAutoFit/>
          </a:bodyPr>
          <a:lstStyle/>
          <a:p>
            <a:pPr algn="l">
              <a:lnSpc>
                <a:spcPts val="5040"/>
              </a:lnSpc>
              <a:spcBef>
                <a:spcPct val="0"/>
              </a:spcBef>
            </a:pPr>
            <a:r>
              <a:rPr lang="en-US" sz="3600" b="1">
                <a:solidFill>
                  <a:srgbClr val="FFFFFF"/>
                </a:solidFill>
                <a:latin typeface="Nunito Bold"/>
                <a:ea typeface="Nunito Bold"/>
                <a:cs typeface="Nunito Bold"/>
                <a:sym typeface="Nunito Bold"/>
              </a:rPr>
              <a:t>DASAR PENGGUNAAN</a:t>
            </a:r>
          </a:p>
        </p:txBody>
      </p:sp>
      <p:sp>
        <p:nvSpPr>
          <p:cNvPr id="11" name="TextBox 11"/>
          <p:cNvSpPr txBox="1"/>
          <p:nvPr/>
        </p:nvSpPr>
        <p:spPr>
          <a:xfrm>
            <a:off x="10757849" y="4803457"/>
            <a:ext cx="7949207" cy="1251585"/>
          </a:xfrm>
          <a:prstGeom prst="rect">
            <a:avLst/>
          </a:prstGeom>
        </p:spPr>
        <p:txBody>
          <a:bodyPr lIns="0" tIns="0" rIns="0" bIns="0" rtlCol="0" anchor="t">
            <a:spAutoFit/>
          </a:bodyPr>
          <a:lstStyle/>
          <a:p>
            <a:pPr algn="l">
              <a:lnSpc>
                <a:spcPts val="5040"/>
              </a:lnSpc>
            </a:pPr>
            <a:r>
              <a:rPr lang="en-US" sz="3600" b="1">
                <a:solidFill>
                  <a:srgbClr val="FFFFFF"/>
                </a:solidFill>
                <a:latin typeface="Nunito Bold"/>
                <a:ea typeface="Nunito Bold"/>
                <a:cs typeface="Nunito Bold"/>
                <a:sym typeface="Nunito Bold"/>
              </a:rPr>
              <a:t>DDL</a:t>
            </a:r>
          </a:p>
          <a:p>
            <a:pPr marL="0" lvl="0" indent="0" algn="l">
              <a:lnSpc>
                <a:spcPts val="5040"/>
              </a:lnSpc>
              <a:spcBef>
                <a:spcPct val="0"/>
              </a:spcBef>
            </a:pPr>
            <a:r>
              <a:rPr lang="en-US" sz="3600" b="1">
                <a:solidFill>
                  <a:srgbClr val="FFFFFF"/>
                </a:solidFill>
                <a:latin typeface="Nunito Bold"/>
                <a:ea typeface="Nunito Bold"/>
                <a:cs typeface="Nunito Bold"/>
                <a:sym typeface="Nunito Bold"/>
              </a:rPr>
              <a:t>(DATA DEFINITION LANGUAGE)</a:t>
            </a:r>
          </a:p>
        </p:txBody>
      </p:sp>
      <p:sp>
        <p:nvSpPr>
          <p:cNvPr id="12" name="Freeform 12"/>
          <p:cNvSpPr/>
          <p:nvPr/>
        </p:nvSpPr>
        <p:spPr>
          <a:xfrm>
            <a:off x="1921398" y="1028700"/>
            <a:ext cx="1743103" cy="1743103"/>
          </a:xfrm>
          <a:custGeom>
            <a:avLst/>
            <a:gdLst/>
            <a:ahLst/>
            <a:cxnLst/>
            <a:rect l="l" t="t" r="r" b="b"/>
            <a:pathLst>
              <a:path w="1743103" h="1743103">
                <a:moveTo>
                  <a:pt x="0" y="0"/>
                </a:moveTo>
                <a:lnTo>
                  <a:pt x="1743104" y="0"/>
                </a:lnTo>
                <a:lnTo>
                  <a:pt x="1743104" y="1743103"/>
                </a:lnTo>
                <a:lnTo>
                  <a:pt x="0" y="1743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5222128" y="3003656"/>
            <a:ext cx="1162967" cy="1127021"/>
          </a:xfrm>
          <a:custGeom>
            <a:avLst/>
            <a:gdLst/>
            <a:ahLst/>
            <a:cxnLst/>
            <a:rect l="l" t="t" r="r" b="b"/>
            <a:pathLst>
              <a:path w="1162967" h="1127021">
                <a:moveTo>
                  <a:pt x="0" y="0"/>
                </a:moveTo>
                <a:lnTo>
                  <a:pt x="1162968" y="0"/>
                </a:lnTo>
                <a:lnTo>
                  <a:pt x="1162968" y="1127021"/>
                </a:lnTo>
                <a:lnTo>
                  <a:pt x="0" y="11270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5853702" y="1133475"/>
            <a:ext cx="6580595" cy="1724025"/>
          </a:xfrm>
          <a:prstGeom prst="rect">
            <a:avLst/>
          </a:prstGeom>
        </p:spPr>
        <p:txBody>
          <a:bodyPr lIns="0" tIns="0" rIns="0" bIns="0" rtlCol="0" anchor="t">
            <a:spAutoFit/>
          </a:bodyPr>
          <a:lstStyle/>
          <a:p>
            <a:pPr marL="0" lvl="0" indent="0" algn="ctr">
              <a:lnSpc>
                <a:spcPts val="13200"/>
              </a:lnSpc>
              <a:spcBef>
                <a:spcPct val="0"/>
              </a:spcBef>
            </a:pPr>
            <a:r>
              <a:rPr lang="en-US" sz="12000" u="none" strike="noStrike">
                <a:solidFill>
                  <a:srgbClr val="344199"/>
                </a:solidFill>
                <a:latin typeface="Anton"/>
                <a:ea typeface="Anton"/>
                <a:cs typeface="Anton"/>
                <a:sym typeface="Anton"/>
              </a:rPr>
              <a:t>DAFTAR ISI</a:t>
            </a:r>
          </a:p>
        </p:txBody>
      </p:sp>
      <p:sp>
        <p:nvSpPr>
          <p:cNvPr id="15" name="Freeform 15"/>
          <p:cNvSpPr/>
          <p:nvPr/>
        </p:nvSpPr>
        <p:spPr>
          <a:xfrm>
            <a:off x="0" y="7876030"/>
            <a:ext cx="2401929" cy="2410970"/>
          </a:xfrm>
          <a:custGeom>
            <a:avLst/>
            <a:gdLst/>
            <a:ahLst/>
            <a:cxnLst/>
            <a:rect l="l" t="t" r="r" b="b"/>
            <a:pathLst>
              <a:path w="2401929" h="2410970">
                <a:moveTo>
                  <a:pt x="0" y="0"/>
                </a:moveTo>
                <a:lnTo>
                  <a:pt x="2401929" y="0"/>
                </a:lnTo>
                <a:lnTo>
                  <a:pt x="2401929" y="2410970"/>
                </a:lnTo>
                <a:lnTo>
                  <a:pt x="0" y="24109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flipH="1">
            <a:off x="15886071" y="7876030"/>
            <a:ext cx="2401929" cy="2410970"/>
          </a:xfrm>
          <a:custGeom>
            <a:avLst/>
            <a:gdLst/>
            <a:ahLst/>
            <a:cxnLst/>
            <a:rect l="l" t="t" r="r" b="b"/>
            <a:pathLst>
              <a:path w="2401929" h="2410970">
                <a:moveTo>
                  <a:pt x="2401929" y="0"/>
                </a:moveTo>
                <a:lnTo>
                  <a:pt x="0" y="0"/>
                </a:lnTo>
                <a:lnTo>
                  <a:pt x="0" y="2410970"/>
                </a:lnTo>
                <a:lnTo>
                  <a:pt x="2401929" y="2410970"/>
                </a:lnTo>
                <a:lnTo>
                  <a:pt x="2401929"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7" name="TextBox 17"/>
          <p:cNvSpPr txBox="1"/>
          <p:nvPr/>
        </p:nvSpPr>
        <p:spPr>
          <a:xfrm>
            <a:off x="2687105" y="4891088"/>
            <a:ext cx="401538" cy="1028700"/>
          </a:xfrm>
          <a:prstGeom prst="rect">
            <a:avLst/>
          </a:prstGeom>
        </p:spPr>
        <p:txBody>
          <a:bodyPr lIns="0" tIns="0" rIns="0" bIns="0" rtlCol="0" anchor="t">
            <a:spAutoFit/>
          </a:bodyPr>
          <a:lstStyle/>
          <a:p>
            <a:pPr algn="ctr">
              <a:lnSpc>
                <a:spcPts val="8400"/>
              </a:lnSpc>
            </a:pPr>
            <a:r>
              <a:rPr lang="en-US" sz="6000" b="1">
                <a:solidFill>
                  <a:srgbClr val="FBCD2B"/>
                </a:solidFill>
                <a:latin typeface="Canva Sans Bold"/>
                <a:ea typeface="Canva Sans Bold"/>
                <a:cs typeface="Canva Sans Bold"/>
                <a:sym typeface="Canva Sans Bold"/>
              </a:rPr>
              <a:t>1</a:t>
            </a:r>
          </a:p>
        </p:txBody>
      </p:sp>
      <p:sp>
        <p:nvSpPr>
          <p:cNvPr id="18" name="TextBox 18"/>
          <p:cNvSpPr txBox="1"/>
          <p:nvPr/>
        </p:nvSpPr>
        <p:spPr>
          <a:xfrm>
            <a:off x="9840769" y="4891088"/>
            <a:ext cx="424557" cy="1028700"/>
          </a:xfrm>
          <a:prstGeom prst="rect">
            <a:avLst/>
          </a:prstGeom>
        </p:spPr>
        <p:txBody>
          <a:bodyPr lIns="0" tIns="0" rIns="0" bIns="0" rtlCol="0" anchor="t">
            <a:spAutoFit/>
          </a:bodyPr>
          <a:lstStyle/>
          <a:p>
            <a:pPr algn="ctr">
              <a:lnSpc>
                <a:spcPts val="8400"/>
              </a:lnSpc>
            </a:pPr>
            <a:r>
              <a:rPr lang="en-US" sz="6000" b="1">
                <a:solidFill>
                  <a:srgbClr val="FBCD2B"/>
                </a:solidFill>
                <a:latin typeface="Canva Sans Bold"/>
                <a:ea typeface="Canva Sans Bold"/>
                <a:cs typeface="Canva Sans Bold"/>
                <a:sym typeface="Canva Sans Bold"/>
              </a:rPr>
              <a:t>2</a:t>
            </a:r>
          </a:p>
        </p:txBody>
      </p:sp>
      <p:sp>
        <p:nvSpPr>
          <p:cNvPr id="19" name="TextBox 19"/>
          <p:cNvSpPr txBox="1"/>
          <p:nvPr/>
        </p:nvSpPr>
        <p:spPr>
          <a:xfrm>
            <a:off x="2567823" y="7304530"/>
            <a:ext cx="450255" cy="1028700"/>
          </a:xfrm>
          <a:prstGeom prst="rect">
            <a:avLst/>
          </a:prstGeom>
        </p:spPr>
        <p:txBody>
          <a:bodyPr lIns="0" tIns="0" rIns="0" bIns="0" rtlCol="0" anchor="t">
            <a:spAutoFit/>
          </a:bodyPr>
          <a:lstStyle/>
          <a:p>
            <a:pPr algn="ctr">
              <a:lnSpc>
                <a:spcPts val="8400"/>
              </a:lnSpc>
            </a:pPr>
            <a:r>
              <a:rPr lang="en-US" sz="6000" b="1">
                <a:solidFill>
                  <a:srgbClr val="FBCD2B"/>
                </a:solidFill>
                <a:latin typeface="Canva Sans Bold"/>
                <a:ea typeface="Canva Sans Bold"/>
                <a:cs typeface="Canva Sans Bold"/>
                <a:sym typeface="Canva Sans Bold"/>
              </a:rPr>
              <a:t>3</a:t>
            </a:r>
          </a:p>
        </p:txBody>
      </p:sp>
      <p:sp>
        <p:nvSpPr>
          <p:cNvPr id="20" name="TextBox 20"/>
          <p:cNvSpPr txBox="1"/>
          <p:nvPr/>
        </p:nvSpPr>
        <p:spPr>
          <a:xfrm>
            <a:off x="9804505" y="7304530"/>
            <a:ext cx="474067" cy="1028700"/>
          </a:xfrm>
          <a:prstGeom prst="rect">
            <a:avLst/>
          </a:prstGeom>
        </p:spPr>
        <p:txBody>
          <a:bodyPr lIns="0" tIns="0" rIns="0" bIns="0" rtlCol="0" anchor="t">
            <a:spAutoFit/>
          </a:bodyPr>
          <a:lstStyle/>
          <a:p>
            <a:pPr algn="ctr">
              <a:lnSpc>
                <a:spcPts val="8400"/>
              </a:lnSpc>
            </a:pPr>
            <a:r>
              <a:rPr lang="en-US" sz="6000" b="1">
                <a:solidFill>
                  <a:srgbClr val="FBCD2B"/>
                </a:solidFill>
                <a:latin typeface="Canva Sans Bold"/>
                <a:ea typeface="Canva Sans Bold"/>
                <a:cs typeface="Canva Sans Bold"/>
                <a:sym typeface="Canva Sans Bold"/>
              </a:rPr>
              <a:t>4</a:t>
            </a:r>
          </a:p>
        </p:txBody>
      </p:sp>
      <p:sp>
        <p:nvSpPr>
          <p:cNvPr id="21" name="TextBox 21"/>
          <p:cNvSpPr txBox="1"/>
          <p:nvPr/>
        </p:nvSpPr>
        <p:spPr>
          <a:xfrm>
            <a:off x="10569062" y="6996776"/>
            <a:ext cx="7949207" cy="1889760"/>
          </a:xfrm>
          <a:prstGeom prst="rect">
            <a:avLst/>
          </a:prstGeom>
        </p:spPr>
        <p:txBody>
          <a:bodyPr lIns="0" tIns="0" rIns="0" bIns="0" rtlCol="0" anchor="t">
            <a:spAutoFit/>
          </a:bodyPr>
          <a:lstStyle/>
          <a:p>
            <a:pPr algn="l">
              <a:lnSpc>
                <a:spcPts val="5040"/>
              </a:lnSpc>
            </a:pPr>
            <a:r>
              <a:rPr lang="en-US" sz="3600" b="1">
                <a:solidFill>
                  <a:srgbClr val="FFFFFF"/>
                </a:solidFill>
                <a:latin typeface="Nunito Bold"/>
                <a:ea typeface="Nunito Bold"/>
                <a:cs typeface="Nunito Bold"/>
                <a:sym typeface="Nunito Bold"/>
              </a:rPr>
              <a:t>DCL</a:t>
            </a:r>
          </a:p>
          <a:p>
            <a:pPr algn="l">
              <a:lnSpc>
                <a:spcPts val="5040"/>
              </a:lnSpc>
            </a:pPr>
            <a:r>
              <a:rPr lang="en-US" sz="3600" b="1">
                <a:solidFill>
                  <a:srgbClr val="FFFFFF"/>
                </a:solidFill>
                <a:latin typeface="Nunito Bold"/>
                <a:ea typeface="Nunito Bold"/>
                <a:cs typeface="Nunito Bold"/>
                <a:sym typeface="Nunito Bold"/>
              </a:rPr>
              <a:t>(DATA CONTROL</a:t>
            </a:r>
          </a:p>
          <a:p>
            <a:pPr marL="0" lvl="0" indent="0" algn="l">
              <a:lnSpc>
                <a:spcPts val="5040"/>
              </a:lnSpc>
              <a:spcBef>
                <a:spcPct val="0"/>
              </a:spcBef>
            </a:pPr>
            <a:r>
              <a:rPr lang="en-US" sz="3600" b="1">
                <a:solidFill>
                  <a:srgbClr val="FFFFFF"/>
                </a:solidFill>
                <a:latin typeface="Nunito Bold"/>
                <a:ea typeface="Nunito Bold"/>
                <a:cs typeface="Nunito Bold"/>
                <a:sym typeface="Nunito Bold"/>
              </a:rPr>
              <a:t> LANGUAGE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BCD2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38160" y="0"/>
                  </a:moveTo>
                  <a:lnTo>
                    <a:pt x="4236566" y="0"/>
                  </a:lnTo>
                  <a:cubicBezTo>
                    <a:pt x="4257641" y="0"/>
                    <a:pt x="4274726" y="17085"/>
                    <a:pt x="4274726" y="38160"/>
                  </a:cubicBezTo>
                  <a:lnTo>
                    <a:pt x="4274726" y="2129307"/>
                  </a:lnTo>
                  <a:cubicBezTo>
                    <a:pt x="4274726" y="2150382"/>
                    <a:pt x="4257641" y="2167467"/>
                    <a:pt x="4236566" y="2167467"/>
                  </a:cubicBezTo>
                  <a:lnTo>
                    <a:pt x="38160" y="2167467"/>
                  </a:lnTo>
                  <a:cubicBezTo>
                    <a:pt x="17085" y="2167467"/>
                    <a:pt x="0" y="2150382"/>
                    <a:pt x="0" y="2129307"/>
                  </a:cubicBezTo>
                  <a:lnTo>
                    <a:pt x="0" y="38160"/>
                  </a:lnTo>
                  <a:cubicBezTo>
                    <a:pt x="0" y="17085"/>
                    <a:pt x="17085" y="0"/>
                    <a:pt x="38160" y="0"/>
                  </a:cubicBezTo>
                  <a:close/>
                </a:path>
              </a:pathLst>
            </a:custGeom>
            <a:solidFill>
              <a:srgbClr val="3D4CB2"/>
            </a:solidFill>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a:off x="14743766" y="6729425"/>
            <a:ext cx="3544234" cy="3557575"/>
          </a:xfrm>
          <a:custGeom>
            <a:avLst/>
            <a:gdLst/>
            <a:ahLst/>
            <a:cxnLst/>
            <a:rect l="l" t="t" r="r" b="b"/>
            <a:pathLst>
              <a:path w="3544234" h="3557575">
                <a:moveTo>
                  <a:pt x="3544234" y="0"/>
                </a:moveTo>
                <a:lnTo>
                  <a:pt x="0" y="0"/>
                </a:lnTo>
                <a:lnTo>
                  <a:pt x="0" y="3557575"/>
                </a:lnTo>
                <a:lnTo>
                  <a:pt x="3544234" y="3557575"/>
                </a:lnTo>
                <a:lnTo>
                  <a:pt x="354423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6729425"/>
            <a:ext cx="3544234" cy="3557575"/>
          </a:xfrm>
          <a:custGeom>
            <a:avLst/>
            <a:gdLst/>
            <a:ahLst/>
            <a:cxnLst/>
            <a:rect l="l" t="t" r="r" b="b"/>
            <a:pathLst>
              <a:path w="3544234" h="3557575">
                <a:moveTo>
                  <a:pt x="0" y="0"/>
                </a:moveTo>
                <a:lnTo>
                  <a:pt x="3544234" y="0"/>
                </a:lnTo>
                <a:lnTo>
                  <a:pt x="3544234" y="3557575"/>
                </a:lnTo>
                <a:lnTo>
                  <a:pt x="0" y="35575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2500661" y="1844843"/>
            <a:ext cx="10840323" cy="3946402"/>
          </a:xfrm>
          <a:custGeom>
            <a:avLst/>
            <a:gdLst/>
            <a:ahLst/>
            <a:cxnLst/>
            <a:rect l="l" t="t" r="r" b="b"/>
            <a:pathLst>
              <a:path w="10840323" h="3946402">
                <a:moveTo>
                  <a:pt x="0" y="0"/>
                </a:moveTo>
                <a:lnTo>
                  <a:pt x="10840323" y="0"/>
                </a:lnTo>
                <a:lnTo>
                  <a:pt x="10840323" y="3946402"/>
                </a:lnTo>
                <a:lnTo>
                  <a:pt x="0" y="3946402"/>
                </a:lnTo>
                <a:lnTo>
                  <a:pt x="0" y="0"/>
                </a:lnTo>
                <a:close/>
              </a:path>
            </a:pathLst>
          </a:custGeom>
          <a:blipFill>
            <a:blip r:embed="rId4"/>
            <a:stretch>
              <a:fillRect/>
            </a:stretch>
          </a:blipFill>
        </p:spPr>
      </p:sp>
      <p:sp>
        <p:nvSpPr>
          <p:cNvPr id="8" name="Freeform 8"/>
          <p:cNvSpPr/>
          <p:nvPr/>
        </p:nvSpPr>
        <p:spPr>
          <a:xfrm>
            <a:off x="2233376" y="7203310"/>
            <a:ext cx="11107608" cy="1020699"/>
          </a:xfrm>
          <a:custGeom>
            <a:avLst/>
            <a:gdLst/>
            <a:ahLst/>
            <a:cxnLst/>
            <a:rect l="l" t="t" r="r" b="b"/>
            <a:pathLst>
              <a:path w="11107608" h="1020699">
                <a:moveTo>
                  <a:pt x="0" y="0"/>
                </a:moveTo>
                <a:lnTo>
                  <a:pt x="11107608" y="0"/>
                </a:lnTo>
                <a:lnTo>
                  <a:pt x="11107608" y="1020699"/>
                </a:lnTo>
                <a:lnTo>
                  <a:pt x="0" y="1020699"/>
                </a:lnTo>
                <a:lnTo>
                  <a:pt x="0" y="0"/>
                </a:lnTo>
                <a:close/>
              </a:path>
            </a:pathLst>
          </a:custGeom>
          <a:blipFill>
            <a:blip r:embed="rId5"/>
            <a:stretch>
              <a:fillRect/>
            </a:stretch>
          </a:blipFill>
        </p:spPr>
      </p:sp>
      <p:sp>
        <p:nvSpPr>
          <p:cNvPr id="9" name="TextBox 9"/>
          <p:cNvSpPr txBox="1"/>
          <p:nvPr/>
        </p:nvSpPr>
        <p:spPr>
          <a:xfrm>
            <a:off x="5266234" y="258964"/>
            <a:ext cx="7755533" cy="647700"/>
          </a:xfrm>
          <a:prstGeom prst="rect">
            <a:avLst/>
          </a:prstGeom>
        </p:spPr>
        <p:txBody>
          <a:bodyPr lIns="0" tIns="0" rIns="0" bIns="0" rtlCol="0" anchor="t">
            <a:spAutoFit/>
          </a:bodyPr>
          <a:lstStyle/>
          <a:p>
            <a:pPr marL="0" lvl="0" indent="0" algn="ctr">
              <a:lnSpc>
                <a:spcPts val="4950"/>
              </a:lnSpc>
              <a:spcBef>
                <a:spcPct val="0"/>
              </a:spcBef>
            </a:pPr>
            <a:r>
              <a:rPr lang="en-US" sz="4500">
                <a:solidFill>
                  <a:srgbClr val="FFFFFF"/>
                </a:solidFill>
                <a:latin typeface="Anton"/>
                <a:ea typeface="Anton"/>
                <a:cs typeface="Anton"/>
                <a:sym typeface="Anton"/>
              </a:rPr>
              <a:t>DATA DEFINITION LANGUAGE</a:t>
            </a:r>
          </a:p>
        </p:txBody>
      </p:sp>
      <p:sp>
        <p:nvSpPr>
          <p:cNvPr id="10" name="TextBox 10"/>
          <p:cNvSpPr txBox="1"/>
          <p:nvPr/>
        </p:nvSpPr>
        <p:spPr>
          <a:xfrm>
            <a:off x="-835341" y="1313588"/>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b="1">
                <a:solidFill>
                  <a:srgbClr val="FFFFFF"/>
                </a:solidFill>
                <a:latin typeface="Nunito Bold"/>
                <a:ea typeface="Nunito Bold"/>
                <a:cs typeface="Nunito Bold"/>
                <a:sym typeface="Nunito Bold"/>
              </a:rPr>
              <a:t>MEMBUAT TABEL tblorder</a:t>
            </a:r>
          </a:p>
        </p:txBody>
      </p:sp>
      <p:sp>
        <p:nvSpPr>
          <p:cNvPr id="11" name="TextBox 11"/>
          <p:cNvSpPr txBox="1"/>
          <p:nvPr/>
        </p:nvSpPr>
        <p:spPr>
          <a:xfrm>
            <a:off x="-1387441" y="6669910"/>
            <a:ext cx="13843150" cy="514350"/>
          </a:xfrm>
          <a:prstGeom prst="rect">
            <a:avLst/>
          </a:prstGeom>
        </p:spPr>
        <p:txBody>
          <a:bodyPr lIns="0" tIns="0" rIns="0" bIns="0" rtlCol="0" anchor="t">
            <a:spAutoFit/>
          </a:bodyPr>
          <a:lstStyle/>
          <a:p>
            <a:pPr marL="0" lvl="0" indent="0" algn="ctr">
              <a:lnSpc>
                <a:spcPts val="4200"/>
              </a:lnSpc>
              <a:spcBef>
                <a:spcPct val="0"/>
              </a:spcBef>
            </a:pPr>
            <a:r>
              <a:rPr lang="en-US" sz="3000" b="1">
                <a:solidFill>
                  <a:srgbClr val="FFFFFF"/>
                </a:solidFill>
                <a:latin typeface="Nunito Bold"/>
                <a:ea typeface="Nunito Bold"/>
                <a:cs typeface="Nunito Bold"/>
                <a:sym typeface="Nunito Bold"/>
              </a:rPr>
              <a:t>MENAMBAH KOLOM SETELAH KOLOM</a:t>
            </a:r>
          </a:p>
        </p:txBody>
      </p:sp>
      <p:sp>
        <p:nvSpPr>
          <p:cNvPr id="12" name="TextBox 12"/>
          <p:cNvSpPr txBox="1"/>
          <p:nvPr/>
        </p:nvSpPr>
        <p:spPr>
          <a:xfrm>
            <a:off x="1028700" y="5974585"/>
            <a:ext cx="14827659"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Lalu periksa kembali struktur tblorder menggunakan perintah describe tblorder</a:t>
            </a:r>
          </a:p>
        </p:txBody>
      </p:sp>
      <p:sp>
        <p:nvSpPr>
          <p:cNvPr id="13" name="TextBox 13"/>
          <p:cNvSpPr txBox="1"/>
          <p:nvPr/>
        </p:nvSpPr>
        <p:spPr>
          <a:xfrm>
            <a:off x="2732447" y="8210550"/>
            <a:ext cx="12261969" cy="10477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Lalu periksa kembali struktur tblorder, di bawahnya idpelanggan ada kolom yang bernama faktur</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BCD2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38160" y="0"/>
                  </a:moveTo>
                  <a:lnTo>
                    <a:pt x="4236566" y="0"/>
                  </a:lnTo>
                  <a:cubicBezTo>
                    <a:pt x="4257641" y="0"/>
                    <a:pt x="4274726" y="17085"/>
                    <a:pt x="4274726" y="38160"/>
                  </a:cubicBezTo>
                  <a:lnTo>
                    <a:pt x="4274726" y="2129307"/>
                  </a:lnTo>
                  <a:cubicBezTo>
                    <a:pt x="4274726" y="2150382"/>
                    <a:pt x="4257641" y="2167467"/>
                    <a:pt x="4236566" y="2167467"/>
                  </a:cubicBezTo>
                  <a:lnTo>
                    <a:pt x="38160" y="2167467"/>
                  </a:lnTo>
                  <a:cubicBezTo>
                    <a:pt x="17085" y="2167467"/>
                    <a:pt x="0" y="2150382"/>
                    <a:pt x="0" y="2129307"/>
                  </a:cubicBezTo>
                  <a:lnTo>
                    <a:pt x="0" y="38160"/>
                  </a:lnTo>
                  <a:cubicBezTo>
                    <a:pt x="0" y="17085"/>
                    <a:pt x="17085" y="0"/>
                    <a:pt x="38160" y="0"/>
                  </a:cubicBezTo>
                  <a:close/>
                </a:path>
              </a:pathLst>
            </a:custGeom>
            <a:solidFill>
              <a:srgbClr val="3D4CB2"/>
            </a:solidFill>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a:off x="14743766" y="6729425"/>
            <a:ext cx="3544234" cy="3557575"/>
          </a:xfrm>
          <a:custGeom>
            <a:avLst/>
            <a:gdLst/>
            <a:ahLst/>
            <a:cxnLst/>
            <a:rect l="l" t="t" r="r" b="b"/>
            <a:pathLst>
              <a:path w="3544234" h="3557575">
                <a:moveTo>
                  <a:pt x="3544234" y="0"/>
                </a:moveTo>
                <a:lnTo>
                  <a:pt x="0" y="0"/>
                </a:lnTo>
                <a:lnTo>
                  <a:pt x="0" y="3557575"/>
                </a:lnTo>
                <a:lnTo>
                  <a:pt x="3544234" y="3557575"/>
                </a:lnTo>
                <a:lnTo>
                  <a:pt x="354423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6729425"/>
            <a:ext cx="3544234" cy="3557575"/>
          </a:xfrm>
          <a:custGeom>
            <a:avLst/>
            <a:gdLst/>
            <a:ahLst/>
            <a:cxnLst/>
            <a:rect l="l" t="t" r="r" b="b"/>
            <a:pathLst>
              <a:path w="3544234" h="3557575">
                <a:moveTo>
                  <a:pt x="0" y="0"/>
                </a:moveTo>
                <a:lnTo>
                  <a:pt x="3544234" y="0"/>
                </a:lnTo>
                <a:lnTo>
                  <a:pt x="3544234" y="3557575"/>
                </a:lnTo>
                <a:lnTo>
                  <a:pt x="0" y="35575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2481391" y="4047978"/>
            <a:ext cx="11117531" cy="4174685"/>
          </a:xfrm>
          <a:custGeom>
            <a:avLst/>
            <a:gdLst/>
            <a:ahLst/>
            <a:cxnLst/>
            <a:rect l="l" t="t" r="r" b="b"/>
            <a:pathLst>
              <a:path w="11117531" h="4174685">
                <a:moveTo>
                  <a:pt x="0" y="0"/>
                </a:moveTo>
                <a:lnTo>
                  <a:pt x="11117531" y="0"/>
                </a:lnTo>
                <a:lnTo>
                  <a:pt x="11117531" y="4174685"/>
                </a:lnTo>
                <a:lnTo>
                  <a:pt x="0" y="4174685"/>
                </a:lnTo>
                <a:lnTo>
                  <a:pt x="0" y="0"/>
                </a:lnTo>
                <a:close/>
              </a:path>
            </a:pathLst>
          </a:custGeom>
          <a:blipFill>
            <a:blip r:embed="rId4"/>
            <a:stretch>
              <a:fillRect/>
            </a:stretch>
          </a:blipFill>
        </p:spPr>
      </p:sp>
      <p:sp>
        <p:nvSpPr>
          <p:cNvPr id="8" name="Freeform 8"/>
          <p:cNvSpPr/>
          <p:nvPr/>
        </p:nvSpPr>
        <p:spPr>
          <a:xfrm>
            <a:off x="2176539" y="2367106"/>
            <a:ext cx="10235554" cy="427329"/>
          </a:xfrm>
          <a:custGeom>
            <a:avLst/>
            <a:gdLst/>
            <a:ahLst/>
            <a:cxnLst/>
            <a:rect l="l" t="t" r="r" b="b"/>
            <a:pathLst>
              <a:path w="10235554" h="427329">
                <a:moveTo>
                  <a:pt x="0" y="0"/>
                </a:moveTo>
                <a:lnTo>
                  <a:pt x="10235555" y="0"/>
                </a:lnTo>
                <a:lnTo>
                  <a:pt x="10235555" y="427329"/>
                </a:lnTo>
                <a:lnTo>
                  <a:pt x="0" y="427329"/>
                </a:lnTo>
                <a:lnTo>
                  <a:pt x="0" y="0"/>
                </a:lnTo>
                <a:close/>
              </a:path>
            </a:pathLst>
          </a:custGeom>
          <a:blipFill>
            <a:blip r:embed="rId5"/>
            <a:stretch>
              <a:fillRect/>
            </a:stretch>
          </a:blipFill>
        </p:spPr>
      </p:sp>
      <p:sp>
        <p:nvSpPr>
          <p:cNvPr id="9" name="TextBox 9"/>
          <p:cNvSpPr txBox="1"/>
          <p:nvPr/>
        </p:nvSpPr>
        <p:spPr>
          <a:xfrm>
            <a:off x="5266234" y="258964"/>
            <a:ext cx="7755533" cy="647700"/>
          </a:xfrm>
          <a:prstGeom prst="rect">
            <a:avLst/>
          </a:prstGeom>
        </p:spPr>
        <p:txBody>
          <a:bodyPr lIns="0" tIns="0" rIns="0" bIns="0" rtlCol="0" anchor="t">
            <a:spAutoFit/>
          </a:bodyPr>
          <a:lstStyle/>
          <a:p>
            <a:pPr marL="0" lvl="0" indent="0" algn="ctr">
              <a:lnSpc>
                <a:spcPts val="4950"/>
              </a:lnSpc>
              <a:spcBef>
                <a:spcPct val="0"/>
              </a:spcBef>
            </a:pPr>
            <a:r>
              <a:rPr lang="en-US" sz="4500">
                <a:solidFill>
                  <a:srgbClr val="FFFFFF"/>
                </a:solidFill>
                <a:latin typeface="Anton"/>
                <a:ea typeface="Anton"/>
                <a:cs typeface="Anton"/>
                <a:sym typeface="Anton"/>
              </a:rPr>
              <a:t>DATA DEFINITION LANGUAGE</a:t>
            </a:r>
          </a:p>
        </p:txBody>
      </p:sp>
      <p:sp>
        <p:nvSpPr>
          <p:cNvPr id="10" name="TextBox 10"/>
          <p:cNvSpPr txBox="1"/>
          <p:nvPr/>
        </p:nvSpPr>
        <p:spPr>
          <a:xfrm>
            <a:off x="-835341" y="1313588"/>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b="1">
                <a:solidFill>
                  <a:srgbClr val="FFFFFF"/>
                </a:solidFill>
                <a:latin typeface="Nunito Bold"/>
                <a:ea typeface="Nunito Bold"/>
                <a:cs typeface="Nunito Bold"/>
                <a:sym typeface="Nunito Bold"/>
              </a:rPr>
              <a:t>MENAMPILKAN INDEX</a:t>
            </a:r>
          </a:p>
        </p:txBody>
      </p:sp>
      <p:sp>
        <p:nvSpPr>
          <p:cNvPr id="11" name="TextBox 11"/>
          <p:cNvSpPr txBox="1"/>
          <p:nvPr/>
        </p:nvSpPr>
        <p:spPr>
          <a:xfrm>
            <a:off x="-2953527" y="3276453"/>
            <a:ext cx="14827659"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Hasil yang di tampilkan  : </a:t>
            </a:r>
          </a:p>
        </p:txBody>
      </p:sp>
      <p:sp>
        <p:nvSpPr>
          <p:cNvPr id="12" name="TextBox 12"/>
          <p:cNvSpPr txBox="1"/>
          <p:nvPr/>
        </p:nvSpPr>
        <p:spPr>
          <a:xfrm>
            <a:off x="-414438" y="8222462"/>
            <a:ext cx="16587842" cy="1047750"/>
          </a:xfrm>
          <a:prstGeom prst="rect">
            <a:avLst/>
          </a:prstGeom>
        </p:spPr>
        <p:txBody>
          <a:bodyPr lIns="0" tIns="0" rIns="0" bIns="0" rtlCol="0" anchor="t">
            <a:spAutoFit/>
          </a:bodyPr>
          <a:lstStyle/>
          <a:p>
            <a:pPr algn="ctr">
              <a:lnSpc>
                <a:spcPts val="4200"/>
              </a:lnSpc>
            </a:pPr>
            <a:r>
              <a:rPr lang="en-US" sz="3000" b="1">
                <a:solidFill>
                  <a:srgbClr val="FFFFFF"/>
                </a:solidFill>
                <a:latin typeface="Nunito Bold"/>
                <a:ea typeface="Nunito Bold"/>
                <a:cs typeface="Nunito Bold"/>
                <a:sym typeface="Nunito Bold"/>
              </a:rPr>
              <a:t>MENGHAPUS INDEX Menggunakan perintah :</a:t>
            </a:r>
          </a:p>
          <a:p>
            <a:pPr marL="0" lvl="0" indent="0" algn="ctr">
              <a:lnSpc>
                <a:spcPts val="4200"/>
              </a:lnSpc>
              <a:spcBef>
                <a:spcPct val="0"/>
              </a:spcBef>
            </a:pPr>
            <a:r>
              <a:rPr lang="en-US" sz="3000" b="1">
                <a:solidFill>
                  <a:srgbClr val="FFFFFF"/>
                </a:solidFill>
                <a:latin typeface="Nunito Bold"/>
                <a:ea typeface="Nunito Bold"/>
                <a:cs typeface="Nunito Bold"/>
                <a:sym typeface="Nunito Bold"/>
              </a:rPr>
              <a:t>DROP INDEX pelangganindex ON tblpelangan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D4CB2"/>
        </a:solidFill>
        <a:effectLst/>
      </p:bgPr>
    </p:bg>
    <p:spTree>
      <p:nvGrpSpPr>
        <p:cNvPr id="1" name=""/>
        <p:cNvGrpSpPr/>
        <p:nvPr/>
      </p:nvGrpSpPr>
      <p:grpSpPr>
        <a:xfrm>
          <a:off x="0" y="0"/>
          <a:ext cx="0" cy="0"/>
          <a:chOff x="0" y="0"/>
          <a:chExt cx="0" cy="0"/>
        </a:xfrm>
      </p:grpSpPr>
      <p:sp>
        <p:nvSpPr>
          <p:cNvPr id="2" name="Freeform 2"/>
          <p:cNvSpPr/>
          <p:nvPr/>
        </p:nvSpPr>
        <p:spPr>
          <a:xfrm>
            <a:off x="-2895175" y="-1691979"/>
            <a:ext cx="24078350" cy="11978979"/>
          </a:xfrm>
          <a:custGeom>
            <a:avLst/>
            <a:gdLst/>
            <a:ahLst/>
            <a:cxnLst/>
            <a:rect l="l" t="t" r="r" b="b"/>
            <a:pathLst>
              <a:path w="24078350" h="11978979">
                <a:moveTo>
                  <a:pt x="0" y="0"/>
                </a:moveTo>
                <a:lnTo>
                  <a:pt x="24078350" y="0"/>
                </a:lnTo>
                <a:lnTo>
                  <a:pt x="24078350" y="11978979"/>
                </a:lnTo>
                <a:lnTo>
                  <a:pt x="0" y="11978979"/>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3" name="Freeform 3"/>
          <p:cNvSpPr/>
          <p:nvPr/>
        </p:nvSpPr>
        <p:spPr>
          <a:xfrm>
            <a:off x="-2895175" y="4559663"/>
            <a:ext cx="10336035" cy="6085341"/>
          </a:xfrm>
          <a:custGeom>
            <a:avLst/>
            <a:gdLst/>
            <a:ahLst/>
            <a:cxnLst/>
            <a:rect l="l" t="t" r="r" b="b"/>
            <a:pathLst>
              <a:path w="10336035" h="6085341">
                <a:moveTo>
                  <a:pt x="0" y="0"/>
                </a:moveTo>
                <a:lnTo>
                  <a:pt x="10336035" y="0"/>
                </a:lnTo>
                <a:lnTo>
                  <a:pt x="10336035" y="6085340"/>
                </a:lnTo>
                <a:lnTo>
                  <a:pt x="0" y="60853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8152804" y="994506"/>
            <a:ext cx="12611385" cy="2651760"/>
          </a:xfrm>
          <a:prstGeom prst="rect">
            <a:avLst/>
          </a:prstGeom>
        </p:spPr>
        <p:txBody>
          <a:bodyPr lIns="0" tIns="0" rIns="0" bIns="0" rtlCol="0" anchor="t">
            <a:spAutoFit/>
          </a:bodyPr>
          <a:lstStyle/>
          <a:p>
            <a:pPr algn="l">
              <a:lnSpc>
                <a:spcPts val="6930"/>
              </a:lnSpc>
            </a:pPr>
            <a:r>
              <a:rPr lang="en-US" sz="6300">
                <a:solidFill>
                  <a:srgbClr val="FBCD2B"/>
                </a:solidFill>
                <a:latin typeface="Anton"/>
                <a:ea typeface="Anton"/>
                <a:cs typeface="Anton"/>
                <a:sym typeface="Anton"/>
              </a:rPr>
              <a:t>DML</a:t>
            </a:r>
          </a:p>
          <a:p>
            <a:pPr algn="l">
              <a:lnSpc>
                <a:spcPts val="6930"/>
              </a:lnSpc>
            </a:pPr>
            <a:r>
              <a:rPr lang="en-US" sz="6300">
                <a:solidFill>
                  <a:srgbClr val="FBCD2B"/>
                </a:solidFill>
                <a:latin typeface="Anton"/>
                <a:ea typeface="Anton"/>
                <a:cs typeface="Anton"/>
                <a:sym typeface="Anton"/>
              </a:rPr>
              <a:t>(Data Manipulation Language )</a:t>
            </a:r>
          </a:p>
          <a:p>
            <a:pPr algn="just">
              <a:lnSpc>
                <a:spcPts val="6930"/>
              </a:lnSpc>
            </a:pPr>
            <a:endParaRPr lang="en-US" sz="6300">
              <a:solidFill>
                <a:srgbClr val="FBCD2B"/>
              </a:solidFill>
              <a:latin typeface="Anton"/>
              <a:ea typeface="Anton"/>
              <a:cs typeface="Anton"/>
              <a:sym typeface="Anton"/>
            </a:endParaRPr>
          </a:p>
        </p:txBody>
      </p:sp>
      <p:sp>
        <p:nvSpPr>
          <p:cNvPr id="5" name="Freeform 5"/>
          <p:cNvSpPr/>
          <p:nvPr/>
        </p:nvSpPr>
        <p:spPr>
          <a:xfrm>
            <a:off x="6356788" y="130920"/>
            <a:ext cx="1296164" cy="1612873"/>
          </a:xfrm>
          <a:custGeom>
            <a:avLst/>
            <a:gdLst/>
            <a:ahLst/>
            <a:cxnLst/>
            <a:rect l="l" t="t" r="r" b="b"/>
            <a:pathLst>
              <a:path w="1296164" h="1612873">
                <a:moveTo>
                  <a:pt x="0" y="0"/>
                </a:moveTo>
                <a:lnTo>
                  <a:pt x="1296164" y="0"/>
                </a:lnTo>
                <a:lnTo>
                  <a:pt x="1296164" y="1612873"/>
                </a:lnTo>
                <a:lnTo>
                  <a:pt x="0" y="16128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8152804" y="3484638"/>
            <a:ext cx="9426437" cy="5226218"/>
          </a:xfrm>
          <a:prstGeom prst="rect">
            <a:avLst/>
          </a:prstGeom>
        </p:spPr>
        <p:txBody>
          <a:bodyPr lIns="0" tIns="0" rIns="0" bIns="0" rtlCol="0" anchor="t">
            <a:spAutoFit/>
          </a:bodyPr>
          <a:lstStyle/>
          <a:p>
            <a:pPr algn="just">
              <a:lnSpc>
                <a:spcPts val="5968"/>
              </a:lnSpc>
            </a:pPr>
            <a:r>
              <a:rPr lang="en-US" sz="4262" b="1">
                <a:solidFill>
                  <a:srgbClr val="FFFFFF"/>
                </a:solidFill>
                <a:latin typeface="Canva Sans Bold"/>
                <a:ea typeface="Canva Sans Bold"/>
                <a:cs typeface="Canva Sans Bold"/>
                <a:sym typeface="Canva Sans Bold"/>
              </a:rPr>
              <a:t>Data Manipulation Language sendiri merupakan bahasa pemrograman yang mampu menambah, menghapus, dan mengubah basis data, yaitu mengubah informasi menjadi sesuatu yang dapat kita baca</a:t>
            </a:r>
          </a:p>
        </p:txBody>
      </p:sp>
      <p:sp>
        <p:nvSpPr>
          <p:cNvPr id="7" name="Freeform 7"/>
          <p:cNvSpPr/>
          <p:nvPr/>
        </p:nvSpPr>
        <p:spPr>
          <a:xfrm flipH="1">
            <a:off x="-1648982" y="-203281"/>
            <a:ext cx="10105416" cy="10693562"/>
          </a:xfrm>
          <a:custGeom>
            <a:avLst/>
            <a:gdLst/>
            <a:ahLst/>
            <a:cxnLst/>
            <a:rect l="l" t="t" r="r" b="b"/>
            <a:pathLst>
              <a:path w="10105416" h="10693562">
                <a:moveTo>
                  <a:pt x="10105416" y="0"/>
                </a:moveTo>
                <a:lnTo>
                  <a:pt x="0" y="0"/>
                </a:lnTo>
                <a:lnTo>
                  <a:pt x="0" y="10693562"/>
                </a:lnTo>
                <a:lnTo>
                  <a:pt x="10105416" y="10693562"/>
                </a:lnTo>
                <a:lnTo>
                  <a:pt x="10105416"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BCD2B"/>
        </a:solidFill>
        <a:effectLst/>
      </p:bgPr>
    </p:bg>
    <p:spTree>
      <p:nvGrpSpPr>
        <p:cNvPr id="1" name=""/>
        <p:cNvGrpSpPr/>
        <p:nvPr/>
      </p:nvGrpSpPr>
      <p:grpSpPr>
        <a:xfrm>
          <a:off x="0" y="0"/>
          <a:ext cx="0" cy="0"/>
          <a:chOff x="0" y="0"/>
          <a:chExt cx="0" cy="0"/>
        </a:xfrm>
      </p:grpSpPr>
      <p:sp>
        <p:nvSpPr>
          <p:cNvPr id="2" name="TextBox 2"/>
          <p:cNvSpPr txBox="1"/>
          <p:nvPr/>
        </p:nvSpPr>
        <p:spPr>
          <a:xfrm>
            <a:off x="5747048" y="1076325"/>
            <a:ext cx="6793905" cy="1704975"/>
          </a:xfrm>
          <a:prstGeom prst="rect">
            <a:avLst/>
          </a:prstGeom>
        </p:spPr>
        <p:txBody>
          <a:bodyPr lIns="0" tIns="0" rIns="0" bIns="0" rtlCol="0" anchor="t">
            <a:spAutoFit/>
          </a:bodyPr>
          <a:lstStyle/>
          <a:p>
            <a:pPr marL="0" lvl="0" indent="0" algn="ctr">
              <a:lnSpc>
                <a:spcPts val="6600"/>
              </a:lnSpc>
              <a:spcBef>
                <a:spcPct val="0"/>
              </a:spcBef>
            </a:pPr>
            <a:r>
              <a:rPr lang="en-US" sz="6000">
                <a:solidFill>
                  <a:srgbClr val="344199"/>
                </a:solidFill>
                <a:latin typeface="Anton"/>
                <a:ea typeface="Anton"/>
                <a:cs typeface="Anton"/>
                <a:sym typeface="Anton"/>
              </a:rPr>
              <a:t>DATA MANIPULATION LANGUAGE</a:t>
            </a:r>
          </a:p>
        </p:txBody>
      </p:sp>
      <p:sp>
        <p:nvSpPr>
          <p:cNvPr id="3" name="Freeform 3"/>
          <p:cNvSpPr/>
          <p:nvPr/>
        </p:nvSpPr>
        <p:spPr>
          <a:xfrm flipV="1">
            <a:off x="0" y="0"/>
            <a:ext cx="2390053" cy="2399050"/>
          </a:xfrm>
          <a:custGeom>
            <a:avLst/>
            <a:gdLst/>
            <a:ahLst/>
            <a:cxnLst/>
            <a:rect l="l" t="t" r="r" b="b"/>
            <a:pathLst>
              <a:path w="2390053" h="2399050">
                <a:moveTo>
                  <a:pt x="0" y="2399050"/>
                </a:moveTo>
                <a:lnTo>
                  <a:pt x="2390053" y="2399050"/>
                </a:lnTo>
                <a:lnTo>
                  <a:pt x="2390053" y="0"/>
                </a:lnTo>
                <a:lnTo>
                  <a:pt x="0" y="0"/>
                </a:lnTo>
                <a:lnTo>
                  <a:pt x="0" y="239905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7746906">
            <a:off x="11866301" y="43967"/>
            <a:ext cx="782117" cy="1405766"/>
          </a:xfrm>
          <a:custGeom>
            <a:avLst/>
            <a:gdLst/>
            <a:ahLst/>
            <a:cxnLst/>
            <a:rect l="l" t="t" r="r" b="b"/>
            <a:pathLst>
              <a:path w="782117" h="1405766">
                <a:moveTo>
                  <a:pt x="0" y="0"/>
                </a:moveTo>
                <a:lnTo>
                  <a:pt x="782117" y="0"/>
                </a:lnTo>
                <a:lnTo>
                  <a:pt x="782117" y="1405766"/>
                </a:lnTo>
                <a:lnTo>
                  <a:pt x="0" y="1405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7029803" y="8685264"/>
            <a:ext cx="1162967" cy="1127021"/>
          </a:xfrm>
          <a:custGeom>
            <a:avLst/>
            <a:gdLst/>
            <a:ahLst/>
            <a:cxnLst/>
            <a:rect l="l" t="t" r="r" b="b"/>
            <a:pathLst>
              <a:path w="1162967" h="1127021">
                <a:moveTo>
                  <a:pt x="0" y="0"/>
                </a:moveTo>
                <a:lnTo>
                  <a:pt x="1162967" y="0"/>
                </a:lnTo>
                <a:lnTo>
                  <a:pt x="1162967" y="1127022"/>
                </a:lnTo>
                <a:lnTo>
                  <a:pt x="0" y="11270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390053" y="2983604"/>
            <a:ext cx="1918875" cy="496509"/>
          </a:xfrm>
          <a:custGeom>
            <a:avLst/>
            <a:gdLst/>
            <a:ahLst/>
            <a:cxnLst/>
            <a:rect l="l" t="t" r="r" b="b"/>
            <a:pathLst>
              <a:path w="1918875" h="496509">
                <a:moveTo>
                  <a:pt x="0" y="0"/>
                </a:moveTo>
                <a:lnTo>
                  <a:pt x="1918875" y="0"/>
                </a:lnTo>
                <a:lnTo>
                  <a:pt x="1918875" y="496509"/>
                </a:lnTo>
                <a:lnTo>
                  <a:pt x="0" y="4965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9245926" y="3231858"/>
            <a:ext cx="9042074" cy="3195005"/>
          </a:xfrm>
          <a:custGeom>
            <a:avLst/>
            <a:gdLst/>
            <a:ahLst/>
            <a:cxnLst/>
            <a:rect l="l" t="t" r="r" b="b"/>
            <a:pathLst>
              <a:path w="9042074" h="3195005">
                <a:moveTo>
                  <a:pt x="0" y="0"/>
                </a:moveTo>
                <a:lnTo>
                  <a:pt x="9042074" y="0"/>
                </a:lnTo>
                <a:lnTo>
                  <a:pt x="9042074" y="3195006"/>
                </a:lnTo>
                <a:lnTo>
                  <a:pt x="0" y="3195006"/>
                </a:lnTo>
                <a:lnTo>
                  <a:pt x="0" y="0"/>
                </a:lnTo>
                <a:close/>
              </a:path>
            </a:pathLst>
          </a:custGeom>
          <a:blipFill>
            <a:blip r:embed="rId10"/>
            <a:stretch>
              <a:fillRect/>
            </a:stretch>
          </a:blipFill>
        </p:spPr>
      </p:sp>
      <p:sp>
        <p:nvSpPr>
          <p:cNvPr id="8" name="Freeform 8"/>
          <p:cNvSpPr/>
          <p:nvPr/>
        </p:nvSpPr>
        <p:spPr>
          <a:xfrm>
            <a:off x="290928" y="5443843"/>
            <a:ext cx="8674070" cy="578878"/>
          </a:xfrm>
          <a:custGeom>
            <a:avLst/>
            <a:gdLst/>
            <a:ahLst/>
            <a:cxnLst/>
            <a:rect l="l" t="t" r="r" b="b"/>
            <a:pathLst>
              <a:path w="8674070" h="578878">
                <a:moveTo>
                  <a:pt x="0" y="0"/>
                </a:moveTo>
                <a:lnTo>
                  <a:pt x="8674070" y="0"/>
                </a:lnTo>
                <a:lnTo>
                  <a:pt x="8674070" y="578878"/>
                </a:lnTo>
                <a:lnTo>
                  <a:pt x="0" y="578878"/>
                </a:lnTo>
                <a:lnTo>
                  <a:pt x="0" y="0"/>
                </a:lnTo>
                <a:close/>
              </a:path>
            </a:pathLst>
          </a:custGeom>
          <a:blipFill>
            <a:blip r:embed="rId11"/>
            <a:stretch>
              <a:fillRect b="-15461"/>
            </a:stretch>
          </a:blipFill>
        </p:spPr>
      </p:sp>
      <p:sp>
        <p:nvSpPr>
          <p:cNvPr id="9" name="TextBox 9"/>
          <p:cNvSpPr txBox="1"/>
          <p:nvPr/>
        </p:nvSpPr>
        <p:spPr>
          <a:xfrm>
            <a:off x="9652471" y="6922164"/>
            <a:ext cx="6793905" cy="866775"/>
          </a:xfrm>
          <a:prstGeom prst="rect">
            <a:avLst/>
          </a:prstGeom>
        </p:spPr>
        <p:txBody>
          <a:bodyPr lIns="0" tIns="0" rIns="0" bIns="0" rtlCol="0" anchor="t">
            <a:spAutoFit/>
          </a:bodyPr>
          <a:lstStyle/>
          <a:p>
            <a:pPr marL="0" lvl="0" indent="0" algn="ctr">
              <a:lnSpc>
                <a:spcPts val="6600"/>
              </a:lnSpc>
              <a:spcBef>
                <a:spcPct val="0"/>
              </a:spcBef>
            </a:pPr>
            <a:r>
              <a:rPr lang="en-US" sz="6000">
                <a:solidFill>
                  <a:srgbClr val="344199"/>
                </a:solidFill>
                <a:latin typeface="Anton"/>
                <a:ea typeface="Anton"/>
                <a:cs typeface="Anton"/>
                <a:sym typeface="Anton"/>
              </a:rPr>
              <a:t>SELECT TABLE</a:t>
            </a:r>
          </a:p>
        </p:txBody>
      </p:sp>
      <p:sp>
        <p:nvSpPr>
          <p:cNvPr id="10" name="TextBox 10"/>
          <p:cNvSpPr txBox="1"/>
          <p:nvPr/>
        </p:nvSpPr>
        <p:spPr>
          <a:xfrm>
            <a:off x="616121" y="6651371"/>
            <a:ext cx="6793905" cy="866775"/>
          </a:xfrm>
          <a:prstGeom prst="rect">
            <a:avLst/>
          </a:prstGeom>
        </p:spPr>
        <p:txBody>
          <a:bodyPr lIns="0" tIns="0" rIns="0" bIns="0" rtlCol="0" anchor="t">
            <a:spAutoFit/>
          </a:bodyPr>
          <a:lstStyle/>
          <a:p>
            <a:pPr marL="0" lvl="0" indent="0" algn="ctr">
              <a:lnSpc>
                <a:spcPts val="6600"/>
              </a:lnSpc>
              <a:spcBef>
                <a:spcPct val="0"/>
              </a:spcBef>
            </a:pPr>
            <a:r>
              <a:rPr lang="en-US" sz="6000">
                <a:solidFill>
                  <a:srgbClr val="344199"/>
                </a:solidFill>
                <a:latin typeface="Anton"/>
                <a:ea typeface="Anton"/>
                <a:cs typeface="Anton"/>
                <a:sym typeface="Anton"/>
              </a:rPr>
              <a:t>INSERT TABLE</a:t>
            </a:r>
          </a:p>
        </p:txBody>
      </p:sp>
      <p:sp>
        <p:nvSpPr>
          <p:cNvPr id="11" name="TextBox 11"/>
          <p:cNvSpPr txBox="1"/>
          <p:nvPr/>
        </p:nvSpPr>
        <p:spPr>
          <a:xfrm>
            <a:off x="616121" y="3702997"/>
            <a:ext cx="6793905" cy="866775"/>
          </a:xfrm>
          <a:prstGeom prst="rect">
            <a:avLst/>
          </a:prstGeom>
        </p:spPr>
        <p:txBody>
          <a:bodyPr lIns="0" tIns="0" rIns="0" bIns="0" rtlCol="0" anchor="t">
            <a:spAutoFit/>
          </a:bodyPr>
          <a:lstStyle/>
          <a:p>
            <a:pPr marL="0" lvl="0" indent="0" algn="ctr">
              <a:lnSpc>
                <a:spcPts val="6600"/>
              </a:lnSpc>
              <a:spcBef>
                <a:spcPct val="0"/>
              </a:spcBef>
            </a:pPr>
            <a:r>
              <a:rPr lang="en-US" sz="6000">
                <a:solidFill>
                  <a:srgbClr val="344199"/>
                </a:solidFill>
                <a:latin typeface="Anton"/>
                <a:ea typeface="Anton"/>
                <a:cs typeface="Anton"/>
                <a:sym typeface="Anton"/>
              </a:rPr>
              <a:t>CONTOH PENGGUNAAN</a:t>
            </a:r>
          </a:p>
        </p:txBody>
      </p:sp>
      <p:sp>
        <p:nvSpPr>
          <p:cNvPr id="12" name="Freeform 12"/>
          <p:cNvSpPr/>
          <p:nvPr/>
        </p:nvSpPr>
        <p:spPr>
          <a:xfrm flipH="1" flipV="1">
            <a:off x="15897947" y="0"/>
            <a:ext cx="2390053" cy="2399050"/>
          </a:xfrm>
          <a:custGeom>
            <a:avLst/>
            <a:gdLst/>
            <a:ahLst/>
            <a:cxnLst/>
            <a:rect l="l" t="t" r="r" b="b"/>
            <a:pathLst>
              <a:path w="2390053" h="2399050">
                <a:moveTo>
                  <a:pt x="2390053" y="2399050"/>
                </a:moveTo>
                <a:lnTo>
                  <a:pt x="0" y="2399050"/>
                </a:lnTo>
                <a:lnTo>
                  <a:pt x="0" y="0"/>
                </a:lnTo>
                <a:lnTo>
                  <a:pt x="2390053" y="0"/>
                </a:lnTo>
                <a:lnTo>
                  <a:pt x="2390053" y="239905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BCD2B"/>
        </a:solidFill>
        <a:effectLst/>
      </p:bgPr>
    </p:bg>
    <p:spTree>
      <p:nvGrpSpPr>
        <p:cNvPr id="1" name=""/>
        <p:cNvGrpSpPr/>
        <p:nvPr/>
      </p:nvGrpSpPr>
      <p:grpSpPr>
        <a:xfrm>
          <a:off x="0" y="0"/>
          <a:ext cx="0" cy="0"/>
          <a:chOff x="0" y="0"/>
          <a:chExt cx="0" cy="0"/>
        </a:xfrm>
      </p:grpSpPr>
      <p:sp>
        <p:nvSpPr>
          <p:cNvPr id="2" name="TextBox 2"/>
          <p:cNvSpPr txBox="1"/>
          <p:nvPr/>
        </p:nvSpPr>
        <p:spPr>
          <a:xfrm>
            <a:off x="5747048" y="1076325"/>
            <a:ext cx="6793905" cy="1704975"/>
          </a:xfrm>
          <a:prstGeom prst="rect">
            <a:avLst/>
          </a:prstGeom>
        </p:spPr>
        <p:txBody>
          <a:bodyPr lIns="0" tIns="0" rIns="0" bIns="0" rtlCol="0" anchor="t">
            <a:spAutoFit/>
          </a:bodyPr>
          <a:lstStyle/>
          <a:p>
            <a:pPr marL="0" lvl="0" indent="0" algn="ctr">
              <a:lnSpc>
                <a:spcPts val="6600"/>
              </a:lnSpc>
              <a:spcBef>
                <a:spcPct val="0"/>
              </a:spcBef>
            </a:pPr>
            <a:r>
              <a:rPr lang="en-US" sz="6000">
                <a:solidFill>
                  <a:srgbClr val="344199"/>
                </a:solidFill>
                <a:latin typeface="Anton"/>
                <a:ea typeface="Anton"/>
                <a:cs typeface="Anton"/>
                <a:sym typeface="Anton"/>
              </a:rPr>
              <a:t>DATA MANIPULATION LANGUAGE</a:t>
            </a:r>
          </a:p>
        </p:txBody>
      </p:sp>
      <p:sp>
        <p:nvSpPr>
          <p:cNvPr id="3" name="Freeform 3"/>
          <p:cNvSpPr/>
          <p:nvPr/>
        </p:nvSpPr>
        <p:spPr>
          <a:xfrm flipV="1">
            <a:off x="0" y="0"/>
            <a:ext cx="2390053" cy="2399050"/>
          </a:xfrm>
          <a:custGeom>
            <a:avLst/>
            <a:gdLst/>
            <a:ahLst/>
            <a:cxnLst/>
            <a:rect l="l" t="t" r="r" b="b"/>
            <a:pathLst>
              <a:path w="2390053" h="2399050">
                <a:moveTo>
                  <a:pt x="0" y="2399050"/>
                </a:moveTo>
                <a:lnTo>
                  <a:pt x="2390053" y="2399050"/>
                </a:lnTo>
                <a:lnTo>
                  <a:pt x="2390053" y="0"/>
                </a:lnTo>
                <a:lnTo>
                  <a:pt x="0" y="0"/>
                </a:lnTo>
                <a:lnTo>
                  <a:pt x="0" y="239905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7746906">
            <a:off x="11866301" y="43967"/>
            <a:ext cx="782117" cy="1405766"/>
          </a:xfrm>
          <a:custGeom>
            <a:avLst/>
            <a:gdLst/>
            <a:ahLst/>
            <a:cxnLst/>
            <a:rect l="l" t="t" r="r" b="b"/>
            <a:pathLst>
              <a:path w="782117" h="1405766">
                <a:moveTo>
                  <a:pt x="0" y="0"/>
                </a:moveTo>
                <a:lnTo>
                  <a:pt x="782117" y="0"/>
                </a:lnTo>
                <a:lnTo>
                  <a:pt x="782117" y="1405766"/>
                </a:lnTo>
                <a:lnTo>
                  <a:pt x="0" y="1405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7029803" y="8685264"/>
            <a:ext cx="1162967" cy="1127021"/>
          </a:xfrm>
          <a:custGeom>
            <a:avLst/>
            <a:gdLst/>
            <a:ahLst/>
            <a:cxnLst/>
            <a:rect l="l" t="t" r="r" b="b"/>
            <a:pathLst>
              <a:path w="1162967" h="1127021">
                <a:moveTo>
                  <a:pt x="0" y="0"/>
                </a:moveTo>
                <a:lnTo>
                  <a:pt x="1162967" y="0"/>
                </a:lnTo>
                <a:lnTo>
                  <a:pt x="1162967" y="1127022"/>
                </a:lnTo>
                <a:lnTo>
                  <a:pt x="0" y="11270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390053" y="2983604"/>
            <a:ext cx="1918875" cy="496509"/>
          </a:xfrm>
          <a:custGeom>
            <a:avLst/>
            <a:gdLst/>
            <a:ahLst/>
            <a:cxnLst/>
            <a:rect l="l" t="t" r="r" b="b"/>
            <a:pathLst>
              <a:path w="1918875" h="496509">
                <a:moveTo>
                  <a:pt x="0" y="0"/>
                </a:moveTo>
                <a:lnTo>
                  <a:pt x="1918875" y="0"/>
                </a:lnTo>
                <a:lnTo>
                  <a:pt x="1918875" y="496509"/>
                </a:lnTo>
                <a:lnTo>
                  <a:pt x="0" y="4965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235898" y="3680138"/>
            <a:ext cx="10419345" cy="948939"/>
          </a:xfrm>
          <a:custGeom>
            <a:avLst/>
            <a:gdLst/>
            <a:ahLst/>
            <a:cxnLst/>
            <a:rect l="l" t="t" r="r" b="b"/>
            <a:pathLst>
              <a:path w="10419345" h="948939">
                <a:moveTo>
                  <a:pt x="0" y="0"/>
                </a:moveTo>
                <a:lnTo>
                  <a:pt x="10419345" y="0"/>
                </a:lnTo>
                <a:lnTo>
                  <a:pt x="10419345" y="948938"/>
                </a:lnTo>
                <a:lnTo>
                  <a:pt x="0" y="948938"/>
                </a:lnTo>
                <a:lnTo>
                  <a:pt x="0" y="0"/>
                </a:lnTo>
                <a:close/>
              </a:path>
            </a:pathLst>
          </a:custGeom>
          <a:blipFill>
            <a:blip r:embed="rId10"/>
            <a:stretch>
              <a:fillRect/>
            </a:stretch>
          </a:blipFill>
        </p:spPr>
      </p:sp>
      <p:sp>
        <p:nvSpPr>
          <p:cNvPr id="8" name="Freeform 8"/>
          <p:cNvSpPr/>
          <p:nvPr/>
        </p:nvSpPr>
        <p:spPr>
          <a:xfrm>
            <a:off x="8006698" y="6326419"/>
            <a:ext cx="10808300" cy="1191727"/>
          </a:xfrm>
          <a:custGeom>
            <a:avLst/>
            <a:gdLst/>
            <a:ahLst/>
            <a:cxnLst/>
            <a:rect l="l" t="t" r="r" b="b"/>
            <a:pathLst>
              <a:path w="10808300" h="1191727">
                <a:moveTo>
                  <a:pt x="0" y="0"/>
                </a:moveTo>
                <a:lnTo>
                  <a:pt x="10808300" y="0"/>
                </a:lnTo>
                <a:lnTo>
                  <a:pt x="10808300" y="1191727"/>
                </a:lnTo>
                <a:lnTo>
                  <a:pt x="0" y="1191727"/>
                </a:lnTo>
                <a:lnTo>
                  <a:pt x="0" y="0"/>
                </a:lnTo>
                <a:close/>
              </a:path>
            </a:pathLst>
          </a:custGeom>
          <a:blipFill>
            <a:blip r:embed="rId11"/>
            <a:stretch>
              <a:fillRect/>
            </a:stretch>
          </a:blipFill>
        </p:spPr>
      </p:sp>
      <p:sp>
        <p:nvSpPr>
          <p:cNvPr id="9" name="TextBox 9"/>
          <p:cNvSpPr txBox="1"/>
          <p:nvPr/>
        </p:nvSpPr>
        <p:spPr>
          <a:xfrm>
            <a:off x="10013895" y="7818489"/>
            <a:ext cx="6793905" cy="866775"/>
          </a:xfrm>
          <a:prstGeom prst="rect">
            <a:avLst/>
          </a:prstGeom>
        </p:spPr>
        <p:txBody>
          <a:bodyPr lIns="0" tIns="0" rIns="0" bIns="0" rtlCol="0" anchor="t">
            <a:spAutoFit/>
          </a:bodyPr>
          <a:lstStyle/>
          <a:p>
            <a:pPr marL="0" lvl="0" indent="0" algn="ctr">
              <a:lnSpc>
                <a:spcPts val="6600"/>
              </a:lnSpc>
              <a:spcBef>
                <a:spcPct val="0"/>
              </a:spcBef>
            </a:pPr>
            <a:r>
              <a:rPr lang="en-US" sz="6000">
                <a:solidFill>
                  <a:srgbClr val="344199"/>
                </a:solidFill>
                <a:latin typeface="Anton"/>
                <a:ea typeface="Anton"/>
                <a:cs typeface="Anton"/>
                <a:sym typeface="Anton"/>
              </a:rPr>
              <a:t>UPDATE TABLE</a:t>
            </a:r>
          </a:p>
        </p:txBody>
      </p:sp>
      <p:sp>
        <p:nvSpPr>
          <p:cNvPr id="10" name="TextBox 10"/>
          <p:cNvSpPr txBox="1"/>
          <p:nvPr/>
        </p:nvSpPr>
        <p:spPr>
          <a:xfrm>
            <a:off x="586287" y="5132582"/>
            <a:ext cx="6793905" cy="866775"/>
          </a:xfrm>
          <a:prstGeom prst="rect">
            <a:avLst/>
          </a:prstGeom>
        </p:spPr>
        <p:txBody>
          <a:bodyPr lIns="0" tIns="0" rIns="0" bIns="0" rtlCol="0" anchor="t">
            <a:spAutoFit/>
          </a:bodyPr>
          <a:lstStyle/>
          <a:p>
            <a:pPr marL="0" lvl="0" indent="0" algn="ctr">
              <a:lnSpc>
                <a:spcPts val="6600"/>
              </a:lnSpc>
              <a:spcBef>
                <a:spcPct val="0"/>
              </a:spcBef>
            </a:pPr>
            <a:r>
              <a:rPr lang="en-US" sz="6000">
                <a:solidFill>
                  <a:srgbClr val="344199"/>
                </a:solidFill>
                <a:latin typeface="Anton"/>
                <a:ea typeface="Anton"/>
                <a:cs typeface="Anton"/>
                <a:sym typeface="Anton"/>
              </a:rPr>
              <a:t>DELETE TABLE</a:t>
            </a:r>
          </a:p>
        </p:txBody>
      </p:sp>
      <p:sp>
        <p:nvSpPr>
          <p:cNvPr id="11" name="TextBox 11"/>
          <p:cNvSpPr txBox="1"/>
          <p:nvPr/>
        </p:nvSpPr>
        <p:spPr>
          <a:xfrm>
            <a:off x="235898" y="1989475"/>
            <a:ext cx="6793905" cy="866775"/>
          </a:xfrm>
          <a:prstGeom prst="rect">
            <a:avLst/>
          </a:prstGeom>
        </p:spPr>
        <p:txBody>
          <a:bodyPr lIns="0" tIns="0" rIns="0" bIns="0" rtlCol="0" anchor="t">
            <a:spAutoFit/>
          </a:bodyPr>
          <a:lstStyle/>
          <a:p>
            <a:pPr marL="0" lvl="0" indent="0" algn="ctr">
              <a:lnSpc>
                <a:spcPts val="6600"/>
              </a:lnSpc>
              <a:spcBef>
                <a:spcPct val="0"/>
              </a:spcBef>
            </a:pPr>
            <a:r>
              <a:rPr lang="en-US" sz="6000">
                <a:solidFill>
                  <a:srgbClr val="344199"/>
                </a:solidFill>
                <a:latin typeface="Anton"/>
                <a:ea typeface="Anton"/>
                <a:cs typeface="Anton"/>
                <a:sym typeface="Anton"/>
              </a:rPr>
              <a:t>CONTOH PENGGUNAAN</a:t>
            </a:r>
          </a:p>
        </p:txBody>
      </p:sp>
      <p:sp>
        <p:nvSpPr>
          <p:cNvPr id="12" name="Freeform 12"/>
          <p:cNvSpPr/>
          <p:nvPr/>
        </p:nvSpPr>
        <p:spPr>
          <a:xfrm flipH="1" flipV="1">
            <a:off x="15897947" y="0"/>
            <a:ext cx="2390053" cy="2399050"/>
          </a:xfrm>
          <a:custGeom>
            <a:avLst/>
            <a:gdLst/>
            <a:ahLst/>
            <a:cxnLst/>
            <a:rect l="l" t="t" r="r" b="b"/>
            <a:pathLst>
              <a:path w="2390053" h="2399050">
                <a:moveTo>
                  <a:pt x="2390053" y="2399050"/>
                </a:moveTo>
                <a:lnTo>
                  <a:pt x="0" y="2399050"/>
                </a:lnTo>
                <a:lnTo>
                  <a:pt x="0" y="0"/>
                </a:lnTo>
                <a:lnTo>
                  <a:pt x="2390053" y="0"/>
                </a:lnTo>
                <a:lnTo>
                  <a:pt x="2390053" y="239905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D4CB2"/>
        </a:solidFill>
        <a:effectLst/>
      </p:bgPr>
    </p:bg>
    <p:spTree>
      <p:nvGrpSpPr>
        <p:cNvPr id="1" name=""/>
        <p:cNvGrpSpPr/>
        <p:nvPr/>
      </p:nvGrpSpPr>
      <p:grpSpPr>
        <a:xfrm>
          <a:off x="0" y="0"/>
          <a:ext cx="0" cy="0"/>
          <a:chOff x="0" y="0"/>
          <a:chExt cx="0" cy="0"/>
        </a:xfrm>
      </p:grpSpPr>
      <p:sp>
        <p:nvSpPr>
          <p:cNvPr id="2" name="Freeform 2"/>
          <p:cNvSpPr/>
          <p:nvPr/>
        </p:nvSpPr>
        <p:spPr>
          <a:xfrm>
            <a:off x="-2895175" y="-1691979"/>
            <a:ext cx="24078350" cy="11978979"/>
          </a:xfrm>
          <a:custGeom>
            <a:avLst/>
            <a:gdLst/>
            <a:ahLst/>
            <a:cxnLst/>
            <a:rect l="l" t="t" r="r" b="b"/>
            <a:pathLst>
              <a:path w="24078350" h="11978979">
                <a:moveTo>
                  <a:pt x="0" y="0"/>
                </a:moveTo>
                <a:lnTo>
                  <a:pt x="24078350" y="0"/>
                </a:lnTo>
                <a:lnTo>
                  <a:pt x="24078350" y="11978979"/>
                </a:lnTo>
                <a:lnTo>
                  <a:pt x="0" y="11978979"/>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428154" y="4297511"/>
            <a:ext cx="10336035" cy="6085341"/>
          </a:xfrm>
          <a:custGeom>
            <a:avLst/>
            <a:gdLst/>
            <a:ahLst/>
            <a:cxnLst/>
            <a:rect l="l" t="t" r="r" b="b"/>
            <a:pathLst>
              <a:path w="10336035" h="6085341">
                <a:moveTo>
                  <a:pt x="0" y="0"/>
                </a:moveTo>
                <a:lnTo>
                  <a:pt x="10336035" y="0"/>
                </a:lnTo>
                <a:lnTo>
                  <a:pt x="10336035" y="6085340"/>
                </a:lnTo>
                <a:lnTo>
                  <a:pt x="0" y="60853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45790" y="1364734"/>
            <a:ext cx="12611385" cy="2651760"/>
          </a:xfrm>
          <a:prstGeom prst="rect">
            <a:avLst/>
          </a:prstGeom>
        </p:spPr>
        <p:txBody>
          <a:bodyPr lIns="0" tIns="0" rIns="0" bIns="0" rtlCol="0" anchor="t">
            <a:spAutoFit/>
          </a:bodyPr>
          <a:lstStyle/>
          <a:p>
            <a:pPr algn="l">
              <a:lnSpc>
                <a:spcPts val="6930"/>
              </a:lnSpc>
            </a:pPr>
            <a:r>
              <a:rPr lang="en-US" sz="6300">
                <a:solidFill>
                  <a:srgbClr val="FBCD2B"/>
                </a:solidFill>
                <a:latin typeface="Anton"/>
                <a:ea typeface="Anton"/>
                <a:cs typeface="Anton"/>
                <a:sym typeface="Anton"/>
              </a:rPr>
              <a:t>DCL</a:t>
            </a:r>
          </a:p>
          <a:p>
            <a:pPr algn="l">
              <a:lnSpc>
                <a:spcPts val="6930"/>
              </a:lnSpc>
            </a:pPr>
            <a:r>
              <a:rPr lang="en-US" sz="6300">
                <a:solidFill>
                  <a:srgbClr val="FBCD2B"/>
                </a:solidFill>
                <a:latin typeface="Anton"/>
                <a:ea typeface="Anton"/>
                <a:cs typeface="Anton"/>
                <a:sym typeface="Anton"/>
              </a:rPr>
              <a:t>(Data Control Language)</a:t>
            </a:r>
          </a:p>
          <a:p>
            <a:pPr algn="just">
              <a:lnSpc>
                <a:spcPts val="6930"/>
              </a:lnSpc>
            </a:pPr>
            <a:endParaRPr lang="en-US" sz="6300">
              <a:solidFill>
                <a:srgbClr val="FBCD2B"/>
              </a:solidFill>
              <a:latin typeface="Anton"/>
              <a:ea typeface="Anton"/>
              <a:cs typeface="Anton"/>
              <a:sym typeface="Anton"/>
            </a:endParaRPr>
          </a:p>
        </p:txBody>
      </p:sp>
      <p:sp>
        <p:nvSpPr>
          <p:cNvPr id="5" name="Freeform 5"/>
          <p:cNvSpPr/>
          <p:nvPr/>
        </p:nvSpPr>
        <p:spPr>
          <a:xfrm>
            <a:off x="6356788" y="130920"/>
            <a:ext cx="1296164" cy="1612873"/>
          </a:xfrm>
          <a:custGeom>
            <a:avLst/>
            <a:gdLst/>
            <a:ahLst/>
            <a:cxnLst/>
            <a:rect l="l" t="t" r="r" b="b"/>
            <a:pathLst>
              <a:path w="1296164" h="1612873">
                <a:moveTo>
                  <a:pt x="0" y="0"/>
                </a:moveTo>
                <a:lnTo>
                  <a:pt x="1296164" y="0"/>
                </a:lnTo>
                <a:lnTo>
                  <a:pt x="1296164" y="1612873"/>
                </a:lnTo>
                <a:lnTo>
                  <a:pt x="0" y="16128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245790" y="3630807"/>
            <a:ext cx="9426437" cy="5977403"/>
          </a:xfrm>
          <a:prstGeom prst="rect">
            <a:avLst/>
          </a:prstGeom>
        </p:spPr>
        <p:txBody>
          <a:bodyPr lIns="0" tIns="0" rIns="0" bIns="0" rtlCol="0" anchor="t">
            <a:spAutoFit/>
          </a:bodyPr>
          <a:lstStyle/>
          <a:p>
            <a:pPr algn="just">
              <a:lnSpc>
                <a:spcPts val="5968"/>
              </a:lnSpc>
            </a:pPr>
            <a:r>
              <a:rPr lang="en-US" sz="4262" b="1">
                <a:solidFill>
                  <a:srgbClr val="FFFFFF"/>
                </a:solidFill>
                <a:latin typeface="Canva Sans Bold"/>
                <a:ea typeface="Canva Sans Bold"/>
                <a:cs typeface="Canva Sans Bold"/>
                <a:sym typeface="Canva Sans Bold"/>
              </a:rPr>
              <a:t>Data Control Language (DCL) adalah bahasa yang dirancang untuk memberikan instruksi kontrol akses pada sistem database. Fungsinya berfokus pada pengaturan hak istimewa pengguna agar dapat membaca, menulis, atau menghapus data tertentu</a:t>
            </a:r>
          </a:p>
        </p:txBody>
      </p:sp>
      <p:sp>
        <p:nvSpPr>
          <p:cNvPr id="7" name="Freeform 7"/>
          <p:cNvSpPr/>
          <p:nvPr/>
        </p:nvSpPr>
        <p:spPr>
          <a:xfrm>
            <a:off x="10428154" y="130920"/>
            <a:ext cx="10105416" cy="10693562"/>
          </a:xfrm>
          <a:custGeom>
            <a:avLst/>
            <a:gdLst/>
            <a:ahLst/>
            <a:cxnLst/>
            <a:rect l="l" t="t" r="r" b="b"/>
            <a:pathLst>
              <a:path w="10105416" h="10693562">
                <a:moveTo>
                  <a:pt x="0" y="0"/>
                </a:moveTo>
                <a:lnTo>
                  <a:pt x="10105416" y="0"/>
                </a:lnTo>
                <a:lnTo>
                  <a:pt x="10105416" y="10693562"/>
                </a:lnTo>
                <a:lnTo>
                  <a:pt x="0" y="106935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BCD2B"/>
        </a:solidFill>
        <a:effectLst/>
      </p:bgPr>
    </p:bg>
    <p:spTree>
      <p:nvGrpSpPr>
        <p:cNvPr id="1" name=""/>
        <p:cNvGrpSpPr/>
        <p:nvPr/>
      </p:nvGrpSpPr>
      <p:grpSpPr>
        <a:xfrm>
          <a:off x="0" y="0"/>
          <a:ext cx="0" cy="0"/>
          <a:chOff x="0" y="0"/>
          <a:chExt cx="0" cy="0"/>
        </a:xfrm>
      </p:grpSpPr>
      <p:sp>
        <p:nvSpPr>
          <p:cNvPr id="2" name="TextBox 2"/>
          <p:cNvSpPr txBox="1"/>
          <p:nvPr/>
        </p:nvSpPr>
        <p:spPr>
          <a:xfrm>
            <a:off x="5747048" y="1076325"/>
            <a:ext cx="6793905" cy="1704975"/>
          </a:xfrm>
          <a:prstGeom prst="rect">
            <a:avLst/>
          </a:prstGeom>
        </p:spPr>
        <p:txBody>
          <a:bodyPr lIns="0" tIns="0" rIns="0" bIns="0" rtlCol="0" anchor="t">
            <a:spAutoFit/>
          </a:bodyPr>
          <a:lstStyle/>
          <a:p>
            <a:pPr marL="0" lvl="0" indent="0" algn="ctr">
              <a:lnSpc>
                <a:spcPts val="6600"/>
              </a:lnSpc>
              <a:spcBef>
                <a:spcPct val="0"/>
              </a:spcBef>
            </a:pPr>
            <a:r>
              <a:rPr lang="en-US" sz="6000">
                <a:solidFill>
                  <a:srgbClr val="344199"/>
                </a:solidFill>
                <a:latin typeface="Anton"/>
                <a:ea typeface="Anton"/>
                <a:cs typeface="Anton"/>
                <a:sym typeface="Anton"/>
              </a:rPr>
              <a:t>DATA CONTROL LANGUAGE</a:t>
            </a:r>
          </a:p>
        </p:txBody>
      </p:sp>
      <p:sp>
        <p:nvSpPr>
          <p:cNvPr id="3" name="Freeform 3"/>
          <p:cNvSpPr/>
          <p:nvPr/>
        </p:nvSpPr>
        <p:spPr>
          <a:xfrm flipV="1">
            <a:off x="0" y="0"/>
            <a:ext cx="2390053" cy="2399050"/>
          </a:xfrm>
          <a:custGeom>
            <a:avLst/>
            <a:gdLst/>
            <a:ahLst/>
            <a:cxnLst/>
            <a:rect l="l" t="t" r="r" b="b"/>
            <a:pathLst>
              <a:path w="2390053" h="2399050">
                <a:moveTo>
                  <a:pt x="0" y="2399050"/>
                </a:moveTo>
                <a:lnTo>
                  <a:pt x="2390053" y="2399050"/>
                </a:lnTo>
                <a:lnTo>
                  <a:pt x="2390053" y="0"/>
                </a:lnTo>
                <a:lnTo>
                  <a:pt x="0" y="0"/>
                </a:lnTo>
                <a:lnTo>
                  <a:pt x="0" y="239905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7746906">
            <a:off x="11866301" y="43967"/>
            <a:ext cx="782117" cy="1405766"/>
          </a:xfrm>
          <a:custGeom>
            <a:avLst/>
            <a:gdLst/>
            <a:ahLst/>
            <a:cxnLst/>
            <a:rect l="l" t="t" r="r" b="b"/>
            <a:pathLst>
              <a:path w="782117" h="1405766">
                <a:moveTo>
                  <a:pt x="0" y="0"/>
                </a:moveTo>
                <a:lnTo>
                  <a:pt x="782117" y="0"/>
                </a:lnTo>
                <a:lnTo>
                  <a:pt x="782117" y="1405766"/>
                </a:lnTo>
                <a:lnTo>
                  <a:pt x="0" y="1405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7029803" y="8685264"/>
            <a:ext cx="1162967" cy="1127021"/>
          </a:xfrm>
          <a:custGeom>
            <a:avLst/>
            <a:gdLst/>
            <a:ahLst/>
            <a:cxnLst/>
            <a:rect l="l" t="t" r="r" b="b"/>
            <a:pathLst>
              <a:path w="1162967" h="1127021">
                <a:moveTo>
                  <a:pt x="0" y="0"/>
                </a:moveTo>
                <a:lnTo>
                  <a:pt x="1162967" y="0"/>
                </a:lnTo>
                <a:lnTo>
                  <a:pt x="1162967" y="1127022"/>
                </a:lnTo>
                <a:lnTo>
                  <a:pt x="0" y="11270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390053" y="2983604"/>
            <a:ext cx="1918875" cy="496509"/>
          </a:xfrm>
          <a:custGeom>
            <a:avLst/>
            <a:gdLst/>
            <a:ahLst/>
            <a:cxnLst/>
            <a:rect l="l" t="t" r="r" b="b"/>
            <a:pathLst>
              <a:path w="1918875" h="496509">
                <a:moveTo>
                  <a:pt x="0" y="0"/>
                </a:moveTo>
                <a:lnTo>
                  <a:pt x="1918875" y="0"/>
                </a:lnTo>
                <a:lnTo>
                  <a:pt x="1918875" y="496509"/>
                </a:lnTo>
                <a:lnTo>
                  <a:pt x="0" y="4965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flipH="1" flipV="1">
            <a:off x="15897947" y="0"/>
            <a:ext cx="2390053" cy="2399050"/>
          </a:xfrm>
          <a:custGeom>
            <a:avLst/>
            <a:gdLst/>
            <a:ahLst/>
            <a:cxnLst/>
            <a:rect l="l" t="t" r="r" b="b"/>
            <a:pathLst>
              <a:path w="2390053" h="2399050">
                <a:moveTo>
                  <a:pt x="2390053" y="2399050"/>
                </a:moveTo>
                <a:lnTo>
                  <a:pt x="0" y="2399050"/>
                </a:lnTo>
                <a:lnTo>
                  <a:pt x="0" y="0"/>
                </a:lnTo>
                <a:lnTo>
                  <a:pt x="2390053" y="0"/>
                </a:lnTo>
                <a:lnTo>
                  <a:pt x="2390053" y="239905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487074" y="3978479"/>
            <a:ext cx="10519947" cy="1097734"/>
          </a:xfrm>
          <a:custGeom>
            <a:avLst/>
            <a:gdLst/>
            <a:ahLst/>
            <a:cxnLst/>
            <a:rect l="l" t="t" r="r" b="b"/>
            <a:pathLst>
              <a:path w="10519947" h="1097734">
                <a:moveTo>
                  <a:pt x="0" y="0"/>
                </a:moveTo>
                <a:lnTo>
                  <a:pt x="10519947" y="0"/>
                </a:lnTo>
                <a:lnTo>
                  <a:pt x="10519947" y="1097734"/>
                </a:lnTo>
                <a:lnTo>
                  <a:pt x="0" y="1097734"/>
                </a:lnTo>
                <a:lnTo>
                  <a:pt x="0" y="0"/>
                </a:lnTo>
                <a:close/>
              </a:path>
            </a:pathLst>
          </a:custGeom>
          <a:blipFill>
            <a:blip r:embed="rId10"/>
            <a:stretch>
              <a:fillRect/>
            </a:stretch>
          </a:blipFill>
        </p:spPr>
      </p:sp>
      <p:sp>
        <p:nvSpPr>
          <p:cNvPr id="9" name="Freeform 9"/>
          <p:cNvSpPr/>
          <p:nvPr/>
        </p:nvSpPr>
        <p:spPr>
          <a:xfrm>
            <a:off x="5419559" y="6485913"/>
            <a:ext cx="12868441" cy="916954"/>
          </a:xfrm>
          <a:custGeom>
            <a:avLst/>
            <a:gdLst/>
            <a:ahLst/>
            <a:cxnLst/>
            <a:rect l="l" t="t" r="r" b="b"/>
            <a:pathLst>
              <a:path w="12868441" h="916954">
                <a:moveTo>
                  <a:pt x="0" y="0"/>
                </a:moveTo>
                <a:lnTo>
                  <a:pt x="12868441" y="0"/>
                </a:lnTo>
                <a:lnTo>
                  <a:pt x="12868441" y="916954"/>
                </a:lnTo>
                <a:lnTo>
                  <a:pt x="0" y="916954"/>
                </a:lnTo>
                <a:lnTo>
                  <a:pt x="0" y="0"/>
                </a:lnTo>
                <a:close/>
              </a:path>
            </a:pathLst>
          </a:custGeom>
          <a:blipFill>
            <a:blip r:embed="rId11"/>
            <a:stretch>
              <a:fillRect/>
            </a:stretch>
          </a:blipFill>
        </p:spPr>
      </p:sp>
      <p:sp>
        <p:nvSpPr>
          <p:cNvPr id="10" name="TextBox 10"/>
          <p:cNvSpPr txBox="1"/>
          <p:nvPr/>
        </p:nvSpPr>
        <p:spPr>
          <a:xfrm>
            <a:off x="9144000" y="7818489"/>
            <a:ext cx="8274105" cy="866775"/>
          </a:xfrm>
          <a:prstGeom prst="rect">
            <a:avLst/>
          </a:prstGeom>
        </p:spPr>
        <p:txBody>
          <a:bodyPr lIns="0" tIns="0" rIns="0" bIns="0" rtlCol="0" anchor="t">
            <a:spAutoFit/>
          </a:bodyPr>
          <a:lstStyle/>
          <a:p>
            <a:pPr marL="0" lvl="0" indent="0" algn="ctr">
              <a:lnSpc>
                <a:spcPts val="6600"/>
              </a:lnSpc>
              <a:spcBef>
                <a:spcPct val="0"/>
              </a:spcBef>
            </a:pPr>
            <a:r>
              <a:rPr lang="en-US" sz="6000">
                <a:solidFill>
                  <a:srgbClr val="344199"/>
                </a:solidFill>
                <a:latin typeface="Anton"/>
                <a:ea typeface="Anton"/>
                <a:cs typeface="Anton"/>
                <a:sym typeface="Anton"/>
              </a:rPr>
              <a:t>SET PASSWORD PADA USER</a:t>
            </a:r>
          </a:p>
        </p:txBody>
      </p:sp>
      <p:sp>
        <p:nvSpPr>
          <p:cNvPr id="11" name="TextBox 11"/>
          <p:cNvSpPr txBox="1"/>
          <p:nvPr/>
        </p:nvSpPr>
        <p:spPr>
          <a:xfrm>
            <a:off x="1195027" y="5619138"/>
            <a:ext cx="6793905" cy="866775"/>
          </a:xfrm>
          <a:prstGeom prst="rect">
            <a:avLst/>
          </a:prstGeom>
        </p:spPr>
        <p:txBody>
          <a:bodyPr lIns="0" tIns="0" rIns="0" bIns="0" rtlCol="0" anchor="t">
            <a:spAutoFit/>
          </a:bodyPr>
          <a:lstStyle/>
          <a:p>
            <a:pPr marL="0" lvl="0" indent="0" algn="ctr">
              <a:lnSpc>
                <a:spcPts val="6600"/>
              </a:lnSpc>
              <a:spcBef>
                <a:spcPct val="0"/>
              </a:spcBef>
            </a:pPr>
            <a:r>
              <a:rPr lang="en-US" sz="6000">
                <a:solidFill>
                  <a:srgbClr val="344199"/>
                </a:solidFill>
                <a:latin typeface="Anton"/>
                <a:ea typeface="Anton"/>
                <a:cs typeface="Anton"/>
                <a:sym typeface="Anton"/>
              </a:rPr>
              <a:t>CREATE USER</a:t>
            </a:r>
          </a:p>
        </p:txBody>
      </p:sp>
      <p:sp>
        <p:nvSpPr>
          <p:cNvPr id="12" name="TextBox 12"/>
          <p:cNvSpPr txBox="1"/>
          <p:nvPr/>
        </p:nvSpPr>
        <p:spPr>
          <a:xfrm>
            <a:off x="235898" y="2116829"/>
            <a:ext cx="6793905" cy="866775"/>
          </a:xfrm>
          <a:prstGeom prst="rect">
            <a:avLst/>
          </a:prstGeom>
        </p:spPr>
        <p:txBody>
          <a:bodyPr lIns="0" tIns="0" rIns="0" bIns="0" rtlCol="0" anchor="t">
            <a:spAutoFit/>
          </a:bodyPr>
          <a:lstStyle/>
          <a:p>
            <a:pPr marL="0" lvl="0" indent="0" algn="ctr">
              <a:lnSpc>
                <a:spcPts val="6600"/>
              </a:lnSpc>
              <a:spcBef>
                <a:spcPct val="0"/>
              </a:spcBef>
            </a:pPr>
            <a:r>
              <a:rPr lang="en-US" sz="6000">
                <a:solidFill>
                  <a:srgbClr val="344199"/>
                </a:solidFill>
                <a:latin typeface="Anton"/>
                <a:ea typeface="Anton"/>
                <a:cs typeface="Anton"/>
                <a:sym typeface="Anton"/>
              </a:rPr>
              <a:t>CONTOH PENGGUNAAN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BCD2B"/>
        </a:solidFill>
        <a:effectLst/>
      </p:bgPr>
    </p:bg>
    <p:spTree>
      <p:nvGrpSpPr>
        <p:cNvPr id="1" name=""/>
        <p:cNvGrpSpPr/>
        <p:nvPr/>
      </p:nvGrpSpPr>
      <p:grpSpPr>
        <a:xfrm>
          <a:off x="0" y="0"/>
          <a:ext cx="0" cy="0"/>
          <a:chOff x="0" y="0"/>
          <a:chExt cx="0" cy="0"/>
        </a:xfrm>
      </p:grpSpPr>
      <p:sp>
        <p:nvSpPr>
          <p:cNvPr id="2" name="TextBox 2"/>
          <p:cNvSpPr txBox="1"/>
          <p:nvPr/>
        </p:nvSpPr>
        <p:spPr>
          <a:xfrm>
            <a:off x="5747048" y="1076325"/>
            <a:ext cx="6793905" cy="1704975"/>
          </a:xfrm>
          <a:prstGeom prst="rect">
            <a:avLst/>
          </a:prstGeom>
        </p:spPr>
        <p:txBody>
          <a:bodyPr lIns="0" tIns="0" rIns="0" bIns="0" rtlCol="0" anchor="t">
            <a:spAutoFit/>
          </a:bodyPr>
          <a:lstStyle/>
          <a:p>
            <a:pPr marL="0" lvl="0" indent="0" algn="ctr">
              <a:lnSpc>
                <a:spcPts val="6600"/>
              </a:lnSpc>
              <a:spcBef>
                <a:spcPct val="0"/>
              </a:spcBef>
            </a:pPr>
            <a:r>
              <a:rPr lang="en-US" sz="6000">
                <a:solidFill>
                  <a:srgbClr val="344199"/>
                </a:solidFill>
                <a:latin typeface="Anton"/>
                <a:ea typeface="Anton"/>
                <a:cs typeface="Anton"/>
                <a:sym typeface="Anton"/>
              </a:rPr>
              <a:t>DATA CONTROL LANGUAGE</a:t>
            </a:r>
          </a:p>
        </p:txBody>
      </p:sp>
      <p:sp>
        <p:nvSpPr>
          <p:cNvPr id="3" name="Freeform 3"/>
          <p:cNvSpPr/>
          <p:nvPr/>
        </p:nvSpPr>
        <p:spPr>
          <a:xfrm flipV="1">
            <a:off x="0" y="0"/>
            <a:ext cx="2390053" cy="2399050"/>
          </a:xfrm>
          <a:custGeom>
            <a:avLst/>
            <a:gdLst/>
            <a:ahLst/>
            <a:cxnLst/>
            <a:rect l="l" t="t" r="r" b="b"/>
            <a:pathLst>
              <a:path w="2390053" h="2399050">
                <a:moveTo>
                  <a:pt x="0" y="2399050"/>
                </a:moveTo>
                <a:lnTo>
                  <a:pt x="2390053" y="2399050"/>
                </a:lnTo>
                <a:lnTo>
                  <a:pt x="2390053" y="0"/>
                </a:lnTo>
                <a:lnTo>
                  <a:pt x="0" y="0"/>
                </a:lnTo>
                <a:lnTo>
                  <a:pt x="0" y="239905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7746906">
            <a:off x="11866301" y="43967"/>
            <a:ext cx="782117" cy="1405766"/>
          </a:xfrm>
          <a:custGeom>
            <a:avLst/>
            <a:gdLst/>
            <a:ahLst/>
            <a:cxnLst/>
            <a:rect l="l" t="t" r="r" b="b"/>
            <a:pathLst>
              <a:path w="782117" h="1405766">
                <a:moveTo>
                  <a:pt x="0" y="0"/>
                </a:moveTo>
                <a:lnTo>
                  <a:pt x="782117" y="0"/>
                </a:lnTo>
                <a:lnTo>
                  <a:pt x="782117" y="1405766"/>
                </a:lnTo>
                <a:lnTo>
                  <a:pt x="0" y="1405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7029803" y="8685264"/>
            <a:ext cx="1162967" cy="1127021"/>
          </a:xfrm>
          <a:custGeom>
            <a:avLst/>
            <a:gdLst/>
            <a:ahLst/>
            <a:cxnLst/>
            <a:rect l="l" t="t" r="r" b="b"/>
            <a:pathLst>
              <a:path w="1162967" h="1127021">
                <a:moveTo>
                  <a:pt x="0" y="0"/>
                </a:moveTo>
                <a:lnTo>
                  <a:pt x="1162967" y="0"/>
                </a:lnTo>
                <a:lnTo>
                  <a:pt x="1162967" y="1127022"/>
                </a:lnTo>
                <a:lnTo>
                  <a:pt x="0" y="11270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390053" y="2983604"/>
            <a:ext cx="1918875" cy="496509"/>
          </a:xfrm>
          <a:custGeom>
            <a:avLst/>
            <a:gdLst/>
            <a:ahLst/>
            <a:cxnLst/>
            <a:rect l="l" t="t" r="r" b="b"/>
            <a:pathLst>
              <a:path w="1918875" h="496509">
                <a:moveTo>
                  <a:pt x="0" y="0"/>
                </a:moveTo>
                <a:lnTo>
                  <a:pt x="1918875" y="0"/>
                </a:lnTo>
                <a:lnTo>
                  <a:pt x="1918875" y="496509"/>
                </a:lnTo>
                <a:lnTo>
                  <a:pt x="0" y="4965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flipH="1" flipV="1">
            <a:off x="15897947" y="0"/>
            <a:ext cx="2390053" cy="2399050"/>
          </a:xfrm>
          <a:custGeom>
            <a:avLst/>
            <a:gdLst/>
            <a:ahLst/>
            <a:cxnLst/>
            <a:rect l="l" t="t" r="r" b="b"/>
            <a:pathLst>
              <a:path w="2390053" h="2399050">
                <a:moveTo>
                  <a:pt x="2390053" y="2399050"/>
                </a:moveTo>
                <a:lnTo>
                  <a:pt x="0" y="2399050"/>
                </a:lnTo>
                <a:lnTo>
                  <a:pt x="0" y="0"/>
                </a:lnTo>
                <a:lnTo>
                  <a:pt x="2390053" y="0"/>
                </a:lnTo>
                <a:lnTo>
                  <a:pt x="2390053" y="239905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552520" y="4061138"/>
            <a:ext cx="11301259" cy="480304"/>
          </a:xfrm>
          <a:custGeom>
            <a:avLst/>
            <a:gdLst/>
            <a:ahLst/>
            <a:cxnLst/>
            <a:rect l="l" t="t" r="r" b="b"/>
            <a:pathLst>
              <a:path w="11301259" h="480304">
                <a:moveTo>
                  <a:pt x="0" y="0"/>
                </a:moveTo>
                <a:lnTo>
                  <a:pt x="11301259" y="0"/>
                </a:lnTo>
                <a:lnTo>
                  <a:pt x="11301259" y="480303"/>
                </a:lnTo>
                <a:lnTo>
                  <a:pt x="0" y="480303"/>
                </a:lnTo>
                <a:lnTo>
                  <a:pt x="0" y="0"/>
                </a:lnTo>
                <a:close/>
              </a:path>
            </a:pathLst>
          </a:custGeom>
          <a:blipFill>
            <a:blip r:embed="rId10"/>
            <a:stretch>
              <a:fillRect/>
            </a:stretch>
          </a:blipFill>
        </p:spPr>
      </p:sp>
      <p:sp>
        <p:nvSpPr>
          <p:cNvPr id="9" name="Freeform 9"/>
          <p:cNvSpPr/>
          <p:nvPr/>
        </p:nvSpPr>
        <p:spPr>
          <a:xfrm>
            <a:off x="5178824" y="6477595"/>
            <a:ext cx="13109176" cy="786551"/>
          </a:xfrm>
          <a:custGeom>
            <a:avLst/>
            <a:gdLst/>
            <a:ahLst/>
            <a:cxnLst/>
            <a:rect l="l" t="t" r="r" b="b"/>
            <a:pathLst>
              <a:path w="13109176" h="786551">
                <a:moveTo>
                  <a:pt x="0" y="0"/>
                </a:moveTo>
                <a:lnTo>
                  <a:pt x="13109176" y="0"/>
                </a:lnTo>
                <a:lnTo>
                  <a:pt x="13109176" y="786551"/>
                </a:lnTo>
                <a:lnTo>
                  <a:pt x="0" y="786551"/>
                </a:lnTo>
                <a:lnTo>
                  <a:pt x="0" y="0"/>
                </a:lnTo>
                <a:close/>
              </a:path>
            </a:pathLst>
          </a:custGeom>
          <a:blipFill>
            <a:blip r:embed="rId11"/>
            <a:stretch>
              <a:fillRect/>
            </a:stretch>
          </a:blipFill>
        </p:spPr>
      </p:sp>
      <p:sp>
        <p:nvSpPr>
          <p:cNvPr id="10" name="TextBox 10"/>
          <p:cNvSpPr txBox="1"/>
          <p:nvPr/>
        </p:nvSpPr>
        <p:spPr>
          <a:xfrm>
            <a:off x="9144000" y="7818489"/>
            <a:ext cx="6753947" cy="866775"/>
          </a:xfrm>
          <a:prstGeom prst="rect">
            <a:avLst/>
          </a:prstGeom>
        </p:spPr>
        <p:txBody>
          <a:bodyPr lIns="0" tIns="0" rIns="0" bIns="0" rtlCol="0" anchor="t">
            <a:spAutoFit/>
          </a:bodyPr>
          <a:lstStyle/>
          <a:p>
            <a:pPr marL="0" lvl="0" indent="0" algn="ctr">
              <a:lnSpc>
                <a:spcPts val="6600"/>
              </a:lnSpc>
              <a:spcBef>
                <a:spcPct val="0"/>
              </a:spcBef>
            </a:pPr>
            <a:r>
              <a:rPr lang="en-US" sz="6000">
                <a:solidFill>
                  <a:srgbClr val="344199"/>
                </a:solidFill>
                <a:latin typeface="Anton"/>
                <a:ea typeface="Anton"/>
                <a:cs typeface="Anton"/>
                <a:sym typeface="Anton"/>
              </a:rPr>
              <a:t>MEMBERI HAK akses</a:t>
            </a:r>
          </a:p>
        </p:txBody>
      </p:sp>
      <p:sp>
        <p:nvSpPr>
          <p:cNvPr id="11" name="TextBox 11"/>
          <p:cNvSpPr txBox="1"/>
          <p:nvPr/>
        </p:nvSpPr>
        <p:spPr>
          <a:xfrm>
            <a:off x="1195027" y="5104102"/>
            <a:ext cx="7948973" cy="866775"/>
          </a:xfrm>
          <a:prstGeom prst="rect">
            <a:avLst/>
          </a:prstGeom>
        </p:spPr>
        <p:txBody>
          <a:bodyPr lIns="0" tIns="0" rIns="0" bIns="0" rtlCol="0" anchor="t">
            <a:spAutoFit/>
          </a:bodyPr>
          <a:lstStyle/>
          <a:p>
            <a:pPr marL="0" lvl="0" indent="0" algn="ctr">
              <a:lnSpc>
                <a:spcPts val="6600"/>
              </a:lnSpc>
              <a:spcBef>
                <a:spcPct val="0"/>
              </a:spcBef>
            </a:pPr>
            <a:r>
              <a:rPr lang="en-US" sz="6000">
                <a:solidFill>
                  <a:srgbClr val="344199"/>
                </a:solidFill>
                <a:latin typeface="Anton"/>
                <a:ea typeface="Anton"/>
                <a:cs typeface="Anton"/>
                <a:sym typeface="Anton"/>
              </a:rPr>
              <a:t>MENAMPILKAN hak akses</a:t>
            </a:r>
          </a:p>
        </p:txBody>
      </p:sp>
      <p:sp>
        <p:nvSpPr>
          <p:cNvPr id="12" name="TextBox 12"/>
          <p:cNvSpPr txBox="1"/>
          <p:nvPr/>
        </p:nvSpPr>
        <p:spPr>
          <a:xfrm>
            <a:off x="235898" y="2116829"/>
            <a:ext cx="6793905" cy="866775"/>
          </a:xfrm>
          <a:prstGeom prst="rect">
            <a:avLst/>
          </a:prstGeom>
        </p:spPr>
        <p:txBody>
          <a:bodyPr lIns="0" tIns="0" rIns="0" bIns="0" rtlCol="0" anchor="t">
            <a:spAutoFit/>
          </a:bodyPr>
          <a:lstStyle/>
          <a:p>
            <a:pPr marL="0" lvl="0" indent="0" algn="ctr">
              <a:lnSpc>
                <a:spcPts val="6600"/>
              </a:lnSpc>
              <a:spcBef>
                <a:spcPct val="0"/>
              </a:spcBef>
            </a:pPr>
            <a:r>
              <a:rPr lang="en-US" sz="6000">
                <a:solidFill>
                  <a:srgbClr val="344199"/>
                </a:solidFill>
                <a:latin typeface="Anton"/>
                <a:ea typeface="Anton"/>
                <a:cs typeface="Anton"/>
                <a:sym typeface="Anton"/>
              </a:rPr>
              <a:t>CONTOH PENGGUNAAN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BCD2B"/>
        </a:solidFill>
        <a:effectLst/>
      </p:bgPr>
    </p:bg>
    <p:spTree>
      <p:nvGrpSpPr>
        <p:cNvPr id="1" name=""/>
        <p:cNvGrpSpPr/>
        <p:nvPr/>
      </p:nvGrpSpPr>
      <p:grpSpPr>
        <a:xfrm>
          <a:off x="0" y="0"/>
          <a:ext cx="0" cy="0"/>
          <a:chOff x="0" y="0"/>
          <a:chExt cx="0" cy="0"/>
        </a:xfrm>
      </p:grpSpPr>
      <p:sp>
        <p:nvSpPr>
          <p:cNvPr id="2" name="Freeform 2"/>
          <p:cNvSpPr/>
          <p:nvPr/>
        </p:nvSpPr>
        <p:spPr>
          <a:xfrm flipH="1">
            <a:off x="0" y="5256286"/>
            <a:ext cx="8544738" cy="5030714"/>
          </a:xfrm>
          <a:custGeom>
            <a:avLst/>
            <a:gdLst/>
            <a:ahLst/>
            <a:cxnLst/>
            <a:rect l="l" t="t" r="r" b="b"/>
            <a:pathLst>
              <a:path w="8544738" h="5030714">
                <a:moveTo>
                  <a:pt x="8544738" y="0"/>
                </a:moveTo>
                <a:lnTo>
                  <a:pt x="0" y="0"/>
                </a:lnTo>
                <a:lnTo>
                  <a:pt x="0" y="5030714"/>
                </a:lnTo>
                <a:lnTo>
                  <a:pt x="8544738" y="5030714"/>
                </a:lnTo>
                <a:lnTo>
                  <a:pt x="8544738"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605264" y="1028700"/>
            <a:ext cx="11654036" cy="8229600"/>
            <a:chOff x="0" y="0"/>
            <a:chExt cx="3069376" cy="2167467"/>
          </a:xfrm>
        </p:grpSpPr>
        <p:sp>
          <p:nvSpPr>
            <p:cNvPr id="4" name="Freeform 4"/>
            <p:cNvSpPr/>
            <p:nvPr/>
          </p:nvSpPr>
          <p:spPr>
            <a:xfrm>
              <a:off x="0" y="0"/>
              <a:ext cx="3069376" cy="2167467"/>
            </a:xfrm>
            <a:custGeom>
              <a:avLst/>
              <a:gdLst/>
              <a:ahLst/>
              <a:cxnLst/>
              <a:rect l="l" t="t" r="r" b="b"/>
              <a:pathLst>
                <a:path w="3069376" h="2167467">
                  <a:moveTo>
                    <a:pt x="66431" y="0"/>
                  </a:moveTo>
                  <a:lnTo>
                    <a:pt x="3002945" y="0"/>
                  </a:lnTo>
                  <a:cubicBezTo>
                    <a:pt x="3020563" y="0"/>
                    <a:pt x="3037460" y="6999"/>
                    <a:pt x="3049918" y="19457"/>
                  </a:cubicBezTo>
                  <a:cubicBezTo>
                    <a:pt x="3062377" y="31916"/>
                    <a:pt x="3069376" y="48813"/>
                    <a:pt x="3069376" y="66431"/>
                  </a:cubicBezTo>
                  <a:lnTo>
                    <a:pt x="3069376" y="2101036"/>
                  </a:lnTo>
                  <a:cubicBezTo>
                    <a:pt x="3069376" y="2118654"/>
                    <a:pt x="3062377" y="2135551"/>
                    <a:pt x="3049918" y="2148009"/>
                  </a:cubicBezTo>
                  <a:cubicBezTo>
                    <a:pt x="3037460" y="2160468"/>
                    <a:pt x="3020563" y="2167467"/>
                    <a:pt x="3002945" y="2167467"/>
                  </a:cubicBezTo>
                  <a:lnTo>
                    <a:pt x="66431" y="2167467"/>
                  </a:lnTo>
                  <a:cubicBezTo>
                    <a:pt x="48813" y="2167467"/>
                    <a:pt x="31916" y="2160468"/>
                    <a:pt x="19457" y="2148009"/>
                  </a:cubicBezTo>
                  <a:cubicBezTo>
                    <a:pt x="6999" y="2135551"/>
                    <a:pt x="0" y="2118654"/>
                    <a:pt x="0" y="2101036"/>
                  </a:cubicBezTo>
                  <a:lnTo>
                    <a:pt x="0" y="66431"/>
                  </a:lnTo>
                  <a:cubicBezTo>
                    <a:pt x="0" y="48813"/>
                    <a:pt x="6999" y="31916"/>
                    <a:pt x="19457" y="19457"/>
                  </a:cubicBezTo>
                  <a:cubicBezTo>
                    <a:pt x="31916" y="6999"/>
                    <a:pt x="48813" y="0"/>
                    <a:pt x="66431" y="0"/>
                  </a:cubicBezTo>
                  <a:close/>
                </a:path>
              </a:pathLst>
            </a:custGeom>
            <a:solidFill>
              <a:srgbClr val="3D4CB2"/>
            </a:solidFill>
          </p:spPr>
        </p:sp>
        <p:sp>
          <p:nvSpPr>
            <p:cNvPr id="5" name="TextBox 5"/>
            <p:cNvSpPr txBox="1"/>
            <p:nvPr/>
          </p:nvSpPr>
          <p:spPr>
            <a:xfrm>
              <a:off x="0" y="-38100"/>
              <a:ext cx="3069376" cy="2205567"/>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5605264" y="-6648450"/>
            <a:ext cx="16230600" cy="16230600"/>
          </a:xfrm>
          <a:custGeom>
            <a:avLst/>
            <a:gdLst/>
            <a:ahLst/>
            <a:cxnLst/>
            <a:rect l="l" t="t" r="r" b="b"/>
            <a:pathLst>
              <a:path w="16230600" h="16230600">
                <a:moveTo>
                  <a:pt x="0" y="0"/>
                </a:moveTo>
                <a:lnTo>
                  <a:pt x="16230600" y="0"/>
                </a:lnTo>
                <a:lnTo>
                  <a:pt x="16230600" y="16230600"/>
                </a:lnTo>
                <a:lnTo>
                  <a:pt x="0" y="16230600"/>
                </a:lnTo>
                <a:lnTo>
                  <a:pt x="0" y="0"/>
                </a:lnTo>
                <a:close/>
              </a:path>
            </a:pathLst>
          </a:custGeom>
          <a:blipFill>
            <a:blip r:embed="rId4">
              <a:alphaModFix amt="4000"/>
              <a:extLst>
                <a:ext uri="{96DAC541-7B7A-43D3-8B79-37D633B846F1}">
                  <asvg:svgBlip xmlns:asvg="http://schemas.microsoft.com/office/drawing/2016/SVG/main" r:embed="rId5"/>
                </a:ext>
              </a:extLst>
            </a:blip>
            <a:stretch>
              <a:fillRect/>
            </a:stretch>
          </a:blipFill>
          <a:ln cap="sq">
            <a:noFill/>
            <a:prstDash val="solid"/>
            <a:miter/>
          </a:ln>
        </p:spPr>
      </p:sp>
      <p:sp>
        <p:nvSpPr>
          <p:cNvPr id="7" name="TextBox 7"/>
          <p:cNvSpPr txBox="1"/>
          <p:nvPr/>
        </p:nvSpPr>
        <p:spPr>
          <a:xfrm>
            <a:off x="7246374" y="2066925"/>
            <a:ext cx="9361050" cy="6915150"/>
          </a:xfrm>
          <a:prstGeom prst="rect">
            <a:avLst/>
          </a:prstGeom>
        </p:spPr>
        <p:txBody>
          <a:bodyPr lIns="0" tIns="0" rIns="0" bIns="0" rtlCol="0" anchor="t">
            <a:spAutoFit/>
          </a:bodyPr>
          <a:lstStyle/>
          <a:p>
            <a:pPr algn="l">
              <a:lnSpc>
                <a:spcPts val="4200"/>
              </a:lnSpc>
            </a:pPr>
            <a:r>
              <a:rPr lang="en-US" sz="3000">
                <a:solidFill>
                  <a:srgbClr val="FFFFFF"/>
                </a:solidFill>
                <a:latin typeface="Nunito"/>
                <a:ea typeface="Nunito"/>
                <a:cs typeface="Nunito"/>
                <a:sym typeface="Nunito"/>
              </a:rPr>
              <a:t>MySQL adalah salah satu database management system (DBMS) yang populer dan digunakan secara luas karena kemudahan, kecepatan, dan fleksibilitasnya.</a:t>
            </a:r>
          </a:p>
          <a:p>
            <a:pPr algn="l">
              <a:lnSpc>
                <a:spcPts val="4200"/>
              </a:lnSpc>
            </a:pPr>
            <a:endParaRPr lang="en-US" sz="3000">
              <a:solidFill>
                <a:srgbClr val="FFFFFF"/>
              </a:solidFill>
              <a:latin typeface="Nunito"/>
              <a:ea typeface="Nunito"/>
              <a:cs typeface="Nunito"/>
              <a:sym typeface="Nunito"/>
            </a:endParaRPr>
          </a:p>
          <a:p>
            <a:pPr marL="0" lvl="0" indent="0" algn="l">
              <a:lnSpc>
                <a:spcPts val="4200"/>
              </a:lnSpc>
              <a:spcBef>
                <a:spcPct val="0"/>
              </a:spcBef>
            </a:pPr>
            <a:r>
              <a:rPr lang="en-US" sz="3000">
                <a:solidFill>
                  <a:srgbClr val="FFFFFF"/>
                </a:solidFill>
                <a:latin typeface="Nunito"/>
                <a:ea typeface="Nunito"/>
                <a:cs typeface="Nunito"/>
                <a:sym typeface="Nunito"/>
              </a:rPr>
              <a:t>Melalui pembelajaran MySQL dari 0, kita telah memulai langkah awal untuk memahami bagaimana data dikelola dalam aplikasi modern, yang merupakan keterampilan penting dalam pengembangan software dan analisis data. Dengan latihan terus-menerus, kemampuan dalam MySQL dapat berkembang menjadi fondasi kuat dalam penguasaan teknologi database yang lebih kompleks.</a:t>
            </a:r>
          </a:p>
        </p:txBody>
      </p:sp>
      <p:sp>
        <p:nvSpPr>
          <p:cNvPr id="8" name="Freeform 8"/>
          <p:cNvSpPr/>
          <p:nvPr/>
        </p:nvSpPr>
        <p:spPr>
          <a:xfrm>
            <a:off x="0" y="3038475"/>
            <a:ext cx="6741128" cy="7248525"/>
          </a:xfrm>
          <a:custGeom>
            <a:avLst/>
            <a:gdLst/>
            <a:ahLst/>
            <a:cxnLst/>
            <a:rect l="l" t="t" r="r" b="b"/>
            <a:pathLst>
              <a:path w="6741128" h="7248525">
                <a:moveTo>
                  <a:pt x="0" y="0"/>
                </a:moveTo>
                <a:lnTo>
                  <a:pt x="6741128" y="0"/>
                </a:lnTo>
                <a:lnTo>
                  <a:pt x="6741128" y="7248525"/>
                </a:lnTo>
                <a:lnTo>
                  <a:pt x="0" y="72485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329476" y="657225"/>
            <a:ext cx="7885786" cy="1724025"/>
          </a:xfrm>
          <a:prstGeom prst="rect">
            <a:avLst/>
          </a:prstGeom>
        </p:spPr>
        <p:txBody>
          <a:bodyPr lIns="0" tIns="0" rIns="0" bIns="0" rtlCol="0" anchor="t">
            <a:spAutoFit/>
          </a:bodyPr>
          <a:lstStyle/>
          <a:p>
            <a:pPr marL="0" lvl="0" indent="0" algn="l">
              <a:lnSpc>
                <a:spcPts val="13200"/>
              </a:lnSpc>
              <a:spcBef>
                <a:spcPct val="0"/>
              </a:spcBef>
            </a:pPr>
            <a:r>
              <a:rPr lang="en-US" sz="12000">
                <a:solidFill>
                  <a:srgbClr val="FFFFFF"/>
                </a:solidFill>
                <a:latin typeface="Anton"/>
                <a:ea typeface="Anton"/>
                <a:cs typeface="Anton"/>
                <a:sym typeface="Anton"/>
              </a:rPr>
              <a:t>KESIMPULAN</a:t>
            </a:r>
          </a:p>
        </p:txBody>
      </p:sp>
      <p:sp>
        <p:nvSpPr>
          <p:cNvPr id="10" name="Freeform 10"/>
          <p:cNvSpPr/>
          <p:nvPr/>
        </p:nvSpPr>
        <p:spPr>
          <a:xfrm>
            <a:off x="10472844" y="1466850"/>
            <a:ext cx="1918875" cy="496509"/>
          </a:xfrm>
          <a:custGeom>
            <a:avLst/>
            <a:gdLst/>
            <a:ahLst/>
            <a:cxnLst/>
            <a:rect l="l" t="t" r="r" b="b"/>
            <a:pathLst>
              <a:path w="1918875" h="496509">
                <a:moveTo>
                  <a:pt x="0" y="0"/>
                </a:moveTo>
                <a:lnTo>
                  <a:pt x="1918875" y="0"/>
                </a:lnTo>
                <a:lnTo>
                  <a:pt x="1918875" y="496509"/>
                </a:lnTo>
                <a:lnTo>
                  <a:pt x="0" y="4965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flipH="1" flipV="1">
            <a:off x="14926848" y="10150"/>
            <a:ext cx="3361152" cy="3373804"/>
          </a:xfrm>
          <a:custGeom>
            <a:avLst/>
            <a:gdLst/>
            <a:ahLst/>
            <a:cxnLst/>
            <a:rect l="l" t="t" r="r" b="b"/>
            <a:pathLst>
              <a:path w="3361152" h="3373804">
                <a:moveTo>
                  <a:pt x="3361152" y="3373804"/>
                </a:moveTo>
                <a:lnTo>
                  <a:pt x="0" y="3373804"/>
                </a:lnTo>
                <a:lnTo>
                  <a:pt x="0" y="0"/>
                </a:lnTo>
                <a:lnTo>
                  <a:pt x="3361152" y="0"/>
                </a:lnTo>
                <a:lnTo>
                  <a:pt x="3361152" y="3373804"/>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D4CB2"/>
        </a:solidFill>
        <a:effectLst/>
      </p:bgPr>
    </p:bg>
    <p:spTree>
      <p:nvGrpSpPr>
        <p:cNvPr id="1" name=""/>
        <p:cNvGrpSpPr/>
        <p:nvPr/>
      </p:nvGrpSpPr>
      <p:grpSpPr>
        <a:xfrm>
          <a:off x="0" y="0"/>
          <a:ext cx="0" cy="0"/>
          <a:chOff x="0" y="0"/>
          <a:chExt cx="0" cy="0"/>
        </a:xfrm>
      </p:grpSpPr>
      <p:sp>
        <p:nvSpPr>
          <p:cNvPr id="2" name="Freeform 2"/>
          <p:cNvSpPr/>
          <p:nvPr/>
        </p:nvSpPr>
        <p:spPr>
          <a:xfrm>
            <a:off x="-2895175" y="-1691979"/>
            <a:ext cx="24078350" cy="11978979"/>
          </a:xfrm>
          <a:custGeom>
            <a:avLst/>
            <a:gdLst/>
            <a:ahLst/>
            <a:cxnLst/>
            <a:rect l="l" t="t" r="r" b="b"/>
            <a:pathLst>
              <a:path w="24078350" h="11978979">
                <a:moveTo>
                  <a:pt x="0" y="0"/>
                </a:moveTo>
                <a:lnTo>
                  <a:pt x="24078350" y="0"/>
                </a:lnTo>
                <a:lnTo>
                  <a:pt x="24078350" y="11978979"/>
                </a:lnTo>
                <a:lnTo>
                  <a:pt x="0" y="11978979"/>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0" y="4201659"/>
            <a:ext cx="10336035" cy="6085341"/>
          </a:xfrm>
          <a:custGeom>
            <a:avLst/>
            <a:gdLst/>
            <a:ahLst/>
            <a:cxnLst/>
            <a:rect l="l" t="t" r="r" b="b"/>
            <a:pathLst>
              <a:path w="10336035" h="6085341">
                <a:moveTo>
                  <a:pt x="10336035" y="0"/>
                </a:moveTo>
                <a:lnTo>
                  <a:pt x="0" y="0"/>
                </a:lnTo>
                <a:lnTo>
                  <a:pt x="0" y="6085341"/>
                </a:lnTo>
                <a:lnTo>
                  <a:pt x="10336035" y="6085341"/>
                </a:lnTo>
                <a:lnTo>
                  <a:pt x="1033603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0917" y="860348"/>
            <a:ext cx="9315117" cy="10065863"/>
          </a:xfrm>
          <a:custGeom>
            <a:avLst/>
            <a:gdLst/>
            <a:ahLst/>
            <a:cxnLst/>
            <a:rect l="l" t="t" r="r" b="b"/>
            <a:pathLst>
              <a:path w="9315117" h="10065863">
                <a:moveTo>
                  <a:pt x="0" y="0"/>
                </a:moveTo>
                <a:lnTo>
                  <a:pt x="9315118" y="0"/>
                </a:lnTo>
                <a:lnTo>
                  <a:pt x="9315118" y="10065863"/>
                </a:lnTo>
                <a:lnTo>
                  <a:pt x="0" y="100658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1227865" y="3495675"/>
            <a:ext cx="5159883" cy="3400425"/>
          </a:xfrm>
          <a:prstGeom prst="rect">
            <a:avLst/>
          </a:prstGeom>
        </p:spPr>
        <p:txBody>
          <a:bodyPr lIns="0" tIns="0" rIns="0" bIns="0" rtlCol="0" anchor="t">
            <a:spAutoFit/>
          </a:bodyPr>
          <a:lstStyle/>
          <a:p>
            <a:pPr algn="l">
              <a:lnSpc>
                <a:spcPts val="13200"/>
              </a:lnSpc>
            </a:pPr>
            <a:r>
              <a:rPr lang="en-US" sz="12000">
                <a:solidFill>
                  <a:srgbClr val="FBCD2B"/>
                </a:solidFill>
                <a:latin typeface="Anton"/>
                <a:ea typeface="Anton"/>
                <a:cs typeface="Anton"/>
                <a:sym typeface="Anton"/>
              </a:rPr>
              <a:t>TERIMA KASIH</a:t>
            </a:r>
          </a:p>
        </p:txBody>
      </p:sp>
      <p:sp>
        <p:nvSpPr>
          <p:cNvPr id="6" name="Freeform 6"/>
          <p:cNvSpPr/>
          <p:nvPr/>
        </p:nvSpPr>
        <p:spPr>
          <a:xfrm flipH="1" flipV="1">
            <a:off x="14743766" y="0"/>
            <a:ext cx="3544234" cy="3557575"/>
          </a:xfrm>
          <a:custGeom>
            <a:avLst/>
            <a:gdLst/>
            <a:ahLst/>
            <a:cxnLst/>
            <a:rect l="l" t="t" r="r" b="b"/>
            <a:pathLst>
              <a:path w="3544234" h="3557575">
                <a:moveTo>
                  <a:pt x="3544234" y="3557575"/>
                </a:moveTo>
                <a:lnTo>
                  <a:pt x="0" y="3557575"/>
                </a:lnTo>
                <a:lnTo>
                  <a:pt x="0" y="0"/>
                </a:lnTo>
                <a:lnTo>
                  <a:pt x="3544234" y="0"/>
                </a:lnTo>
                <a:lnTo>
                  <a:pt x="3544234" y="3557575"/>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5516197" y="5501226"/>
            <a:ext cx="1743103" cy="1743103"/>
          </a:xfrm>
          <a:custGeom>
            <a:avLst/>
            <a:gdLst/>
            <a:ahLst/>
            <a:cxnLst/>
            <a:rect l="l" t="t" r="r" b="b"/>
            <a:pathLst>
              <a:path w="1743103" h="1743103">
                <a:moveTo>
                  <a:pt x="0" y="0"/>
                </a:moveTo>
                <a:lnTo>
                  <a:pt x="1743103" y="0"/>
                </a:lnTo>
                <a:lnTo>
                  <a:pt x="1743103" y="1743104"/>
                </a:lnTo>
                <a:lnTo>
                  <a:pt x="0" y="174310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rot="7746906">
            <a:off x="9556503" y="1325978"/>
            <a:ext cx="804542" cy="1446073"/>
          </a:xfrm>
          <a:custGeom>
            <a:avLst/>
            <a:gdLst/>
            <a:ahLst/>
            <a:cxnLst/>
            <a:rect l="l" t="t" r="r" b="b"/>
            <a:pathLst>
              <a:path w="804542" h="1446073">
                <a:moveTo>
                  <a:pt x="0" y="0"/>
                </a:moveTo>
                <a:lnTo>
                  <a:pt x="804543" y="0"/>
                </a:lnTo>
                <a:lnTo>
                  <a:pt x="804543" y="1446073"/>
                </a:lnTo>
                <a:lnTo>
                  <a:pt x="0" y="14460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1227865" y="7767652"/>
            <a:ext cx="1918875" cy="496509"/>
          </a:xfrm>
          <a:custGeom>
            <a:avLst/>
            <a:gdLst/>
            <a:ahLst/>
            <a:cxnLst/>
            <a:rect l="l" t="t" r="r" b="b"/>
            <a:pathLst>
              <a:path w="1918875" h="496509">
                <a:moveTo>
                  <a:pt x="0" y="0"/>
                </a:moveTo>
                <a:lnTo>
                  <a:pt x="1918875" y="0"/>
                </a:lnTo>
                <a:lnTo>
                  <a:pt x="1918875" y="496509"/>
                </a:lnTo>
                <a:lnTo>
                  <a:pt x="0" y="49650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D4CB2"/>
        </a:solidFill>
        <a:effectLst/>
      </p:bgPr>
    </p:bg>
    <p:spTree>
      <p:nvGrpSpPr>
        <p:cNvPr id="1" name=""/>
        <p:cNvGrpSpPr/>
        <p:nvPr/>
      </p:nvGrpSpPr>
      <p:grpSpPr>
        <a:xfrm>
          <a:off x="0" y="0"/>
          <a:ext cx="0" cy="0"/>
          <a:chOff x="0" y="0"/>
          <a:chExt cx="0" cy="0"/>
        </a:xfrm>
      </p:grpSpPr>
      <p:grpSp>
        <p:nvGrpSpPr>
          <p:cNvPr id="2" name="Group 2"/>
          <p:cNvGrpSpPr/>
          <p:nvPr/>
        </p:nvGrpSpPr>
        <p:grpSpPr>
          <a:xfrm>
            <a:off x="9766712" y="0"/>
            <a:ext cx="12089377" cy="10287000"/>
            <a:chOff x="0" y="0"/>
            <a:chExt cx="3184033" cy="2709333"/>
          </a:xfrm>
        </p:grpSpPr>
        <p:sp>
          <p:nvSpPr>
            <p:cNvPr id="3" name="Freeform 3"/>
            <p:cNvSpPr/>
            <p:nvPr/>
          </p:nvSpPr>
          <p:spPr>
            <a:xfrm>
              <a:off x="0" y="0"/>
              <a:ext cx="3184034" cy="2709333"/>
            </a:xfrm>
            <a:custGeom>
              <a:avLst/>
              <a:gdLst/>
              <a:ahLst/>
              <a:cxnLst/>
              <a:rect l="l" t="t" r="r" b="b"/>
              <a:pathLst>
                <a:path w="3184034" h="2709333">
                  <a:moveTo>
                    <a:pt x="64039" y="0"/>
                  </a:moveTo>
                  <a:lnTo>
                    <a:pt x="3119994" y="0"/>
                  </a:lnTo>
                  <a:cubicBezTo>
                    <a:pt x="3155362" y="0"/>
                    <a:pt x="3184034" y="28671"/>
                    <a:pt x="3184034" y="64039"/>
                  </a:cubicBezTo>
                  <a:lnTo>
                    <a:pt x="3184034" y="2645294"/>
                  </a:lnTo>
                  <a:cubicBezTo>
                    <a:pt x="3184034" y="2662278"/>
                    <a:pt x="3177287" y="2678567"/>
                    <a:pt x="3165277" y="2690577"/>
                  </a:cubicBezTo>
                  <a:cubicBezTo>
                    <a:pt x="3153267" y="2702586"/>
                    <a:pt x="3136979" y="2709333"/>
                    <a:pt x="3119994" y="2709333"/>
                  </a:cubicBezTo>
                  <a:lnTo>
                    <a:pt x="64039" y="2709333"/>
                  </a:lnTo>
                  <a:cubicBezTo>
                    <a:pt x="28671" y="2709333"/>
                    <a:pt x="0" y="2680662"/>
                    <a:pt x="0" y="2645294"/>
                  </a:cubicBezTo>
                  <a:lnTo>
                    <a:pt x="0" y="64039"/>
                  </a:lnTo>
                  <a:cubicBezTo>
                    <a:pt x="0" y="28671"/>
                    <a:pt x="28671" y="0"/>
                    <a:pt x="64039" y="0"/>
                  </a:cubicBezTo>
                  <a:close/>
                </a:path>
              </a:pathLst>
            </a:custGeom>
            <a:solidFill>
              <a:srgbClr val="FBCD2B"/>
            </a:solidFill>
          </p:spPr>
        </p:sp>
        <p:sp>
          <p:nvSpPr>
            <p:cNvPr id="4" name="TextBox 4"/>
            <p:cNvSpPr txBox="1"/>
            <p:nvPr/>
          </p:nvSpPr>
          <p:spPr>
            <a:xfrm>
              <a:off x="0" y="-38100"/>
              <a:ext cx="3184033" cy="274743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182584" y="-8663"/>
            <a:ext cx="10105416" cy="10693562"/>
          </a:xfrm>
          <a:custGeom>
            <a:avLst/>
            <a:gdLst/>
            <a:ahLst/>
            <a:cxnLst/>
            <a:rect l="l" t="t" r="r" b="b"/>
            <a:pathLst>
              <a:path w="10105416" h="10693562">
                <a:moveTo>
                  <a:pt x="0" y="0"/>
                </a:moveTo>
                <a:lnTo>
                  <a:pt x="10105416" y="0"/>
                </a:lnTo>
                <a:lnTo>
                  <a:pt x="10105416" y="10693561"/>
                </a:lnTo>
                <a:lnTo>
                  <a:pt x="0" y="106935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742950" y="1528142"/>
            <a:ext cx="8401050" cy="1724025"/>
          </a:xfrm>
          <a:prstGeom prst="rect">
            <a:avLst/>
          </a:prstGeom>
        </p:spPr>
        <p:txBody>
          <a:bodyPr lIns="0" tIns="0" rIns="0" bIns="0" rtlCol="0" anchor="t">
            <a:spAutoFit/>
          </a:bodyPr>
          <a:lstStyle/>
          <a:p>
            <a:pPr marL="0" lvl="0" indent="0" algn="l">
              <a:lnSpc>
                <a:spcPts val="13200"/>
              </a:lnSpc>
              <a:spcBef>
                <a:spcPct val="0"/>
              </a:spcBef>
            </a:pPr>
            <a:r>
              <a:rPr lang="en-US" sz="12000" u="none" strike="noStrike">
                <a:solidFill>
                  <a:srgbClr val="FFFFFF"/>
                </a:solidFill>
                <a:latin typeface="Anton"/>
                <a:ea typeface="Anton"/>
                <a:cs typeface="Anton"/>
                <a:sym typeface="Anton"/>
              </a:rPr>
              <a:t>PENDAHULUAN</a:t>
            </a:r>
          </a:p>
        </p:txBody>
      </p:sp>
      <p:sp>
        <p:nvSpPr>
          <p:cNvPr id="7" name="TextBox 7"/>
          <p:cNvSpPr txBox="1"/>
          <p:nvPr/>
        </p:nvSpPr>
        <p:spPr>
          <a:xfrm>
            <a:off x="742950" y="3314943"/>
            <a:ext cx="6758781" cy="42481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FFFFFF"/>
                </a:solidFill>
                <a:latin typeface="Nunito"/>
                <a:ea typeface="Nunito"/>
                <a:cs typeface="Nunito"/>
                <a:sym typeface="Nunito"/>
              </a:rPr>
              <a:t>MySQL adalah sistem manajemen basis data relasional open-source yang cepat, andal, dan mendukung berbagai platform. Menggunakan SQL sebagai bahasa utama, MySQL sering digunakan untuk mengelola data pada aplikasi web, analisis data, dan sistem berskala besar.</a:t>
            </a:r>
          </a:p>
        </p:txBody>
      </p:sp>
      <p:sp>
        <p:nvSpPr>
          <p:cNvPr id="8" name="Freeform 8"/>
          <p:cNvSpPr/>
          <p:nvPr/>
        </p:nvSpPr>
        <p:spPr>
          <a:xfrm>
            <a:off x="6338764" y="8207479"/>
            <a:ext cx="1162967" cy="1127021"/>
          </a:xfrm>
          <a:custGeom>
            <a:avLst/>
            <a:gdLst/>
            <a:ahLst/>
            <a:cxnLst/>
            <a:rect l="l" t="t" r="r" b="b"/>
            <a:pathLst>
              <a:path w="1162967" h="1127021">
                <a:moveTo>
                  <a:pt x="0" y="0"/>
                </a:moveTo>
                <a:lnTo>
                  <a:pt x="1162967" y="0"/>
                </a:lnTo>
                <a:lnTo>
                  <a:pt x="1162967" y="1127021"/>
                </a:lnTo>
                <a:lnTo>
                  <a:pt x="0" y="11270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0" y="8926950"/>
            <a:ext cx="1354950" cy="1360050"/>
          </a:xfrm>
          <a:custGeom>
            <a:avLst/>
            <a:gdLst/>
            <a:ahLst/>
            <a:cxnLst/>
            <a:rect l="l" t="t" r="r" b="b"/>
            <a:pathLst>
              <a:path w="1354950" h="1360050">
                <a:moveTo>
                  <a:pt x="0" y="0"/>
                </a:moveTo>
                <a:lnTo>
                  <a:pt x="1354950" y="0"/>
                </a:lnTo>
                <a:lnTo>
                  <a:pt x="1354950" y="1360050"/>
                </a:lnTo>
                <a:lnTo>
                  <a:pt x="0" y="136005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0" name="Freeform 10"/>
          <p:cNvSpPr/>
          <p:nvPr/>
        </p:nvSpPr>
        <p:spPr>
          <a:xfrm rot="7746906">
            <a:off x="8583590" y="-26365"/>
            <a:ext cx="782117" cy="1405766"/>
          </a:xfrm>
          <a:custGeom>
            <a:avLst/>
            <a:gdLst/>
            <a:ahLst/>
            <a:cxnLst/>
            <a:rect l="l" t="t" r="r" b="b"/>
            <a:pathLst>
              <a:path w="782117" h="1405766">
                <a:moveTo>
                  <a:pt x="0" y="0"/>
                </a:moveTo>
                <a:lnTo>
                  <a:pt x="782117" y="0"/>
                </a:lnTo>
                <a:lnTo>
                  <a:pt x="782117" y="1405766"/>
                </a:lnTo>
                <a:lnTo>
                  <a:pt x="0" y="14057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742950" y="498712"/>
            <a:ext cx="1374344" cy="355611"/>
          </a:xfrm>
          <a:custGeom>
            <a:avLst/>
            <a:gdLst/>
            <a:ahLst/>
            <a:cxnLst/>
            <a:rect l="l" t="t" r="r" b="b"/>
            <a:pathLst>
              <a:path w="1374344" h="355611">
                <a:moveTo>
                  <a:pt x="0" y="0"/>
                </a:moveTo>
                <a:lnTo>
                  <a:pt x="1374344" y="0"/>
                </a:lnTo>
                <a:lnTo>
                  <a:pt x="1374344" y="355611"/>
                </a:lnTo>
                <a:lnTo>
                  <a:pt x="0" y="35561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CD2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38160" y="0"/>
                  </a:moveTo>
                  <a:lnTo>
                    <a:pt x="4236566" y="0"/>
                  </a:lnTo>
                  <a:cubicBezTo>
                    <a:pt x="4257641" y="0"/>
                    <a:pt x="4274726" y="17085"/>
                    <a:pt x="4274726" y="38160"/>
                  </a:cubicBezTo>
                  <a:lnTo>
                    <a:pt x="4274726" y="2129307"/>
                  </a:lnTo>
                  <a:cubicBezTo>
                    <a:pt x="4274726" y="2150382"/>
                    <a:pt x="4257641" y="2167467"/>
                    <a:pt x="4236566" y="2167467"/>
                  </a:cubicBezTo>
                  <a:lnTo>
                    <a:pt x="38160" y="2167467"/>
                  </a:lnTo>
                  <a:cubicBezTo>
                    <a:pt x="17085" y="2167467"/>
                    <a:pt x="0" y="2150382"/>
                    <a:pt x="0" y="2129307"/>
                  </a:cubicBezTo>
                  <a:lnTo>
                    <a:pt x="0" y="38160"/>
                  </a:lnTo>
                  <a:cubicBezTo>
                    <a:pt x="0" y="17085"/>
                    <a:pt x="17085" y="0"/>
                    <a:pt x="38160" y="0"/>
                  </a:cubicBezTo>
                  <a:close/>
                </a:path>
              </a:pathLst>
            </a:custGeom>
            <a:solidFill>
              <a:srgbClr val="3D4CB2"/>
            </a:solidFill>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a:off x="14743766" y="6729425"/>
            <a:ext cx="3544234" cy="3557575"/>
          </a:xfrm>
          <a:custGeom>
            <a:avLst/>
            <a:gdLst/>
            <a:ahLst/>
            <a:cxnLst/>
            <a:rect l="l" t="t" r="r" b="b"/>
            <a:pathLst>
              <a:path w="3544234" h="3557575">
                <a:moveTo>
                  <a:pt x="3544234" y="0"/>
                </a:moveTo>
                <a:lnTo>
                  <a:pt x="0" y="0"/>
                </a:lnTo>
                <a:lnTo>
                  <a:pt x="0" y="3557575"/>
                </a:lnTo>
                <a:lnTo>
                  <a:pt x="3544234" y="3557575"/>
                </a:lnTo>
                <a:lnTo>
                  <a:pt x="354423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6729425"/>
            <a:ext cx="3544234" cy="3557575"/>
          </a:xfrm>
          <a:custGeom>
            <a:avLst/>
            <a:gdLst/>
            <a:ahLst/>
            <a:cxnLst/>
            <a:rect l="l" t="t" r="r" b="b"/>
            <a:pathLst>
              <a:path w="3544234" h="3557575">
                <a:moveTo>
                  <a:pt x="0" y="0"/>
                </a:moveTo>
                <a:lnTo>
                  <a:pt x="3544234" y="0"/>
                </a:lnTo>
                <a:lnTo>
                  <a:pt x="3544234" y="3557575"/>
                </a:lnTo>
                <a:lnTo>
                  <a:pt x="0" y="35575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8184562" y="8288533"/>
            <a:ext cx="1918875" cy="496509"/>
          </a:xfrm>
          <a:custGeom>
            <a:avLst/>
            <a:gdLst/>
            <a:ahLst/>
            <a:cxnLst/>
            <a:rect l="l" t="t" r="r" b="b"/>
            <a:pathLst>
              <a:path w="1918875" h="496509">
                <a:moveTo>
                  <a:pt x="0" y="0"/>
                </a:moveTo>
                <a:lnTo>
                  <a:pt x="1918876" y="0"/>
                </a:lnTo>
                <a:lnTo>
                  <a:pt x="1918876" y="496509"/>
                </a:lnTo>
                <a:lnTo>
                  <a:pt x="0" y="4965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3927795" y="3342636"/>
            <a:ext cx="9093972" cy="5644962"/>
          </a:xfrm>
          <a:custGeom>
            <a:avLst/>
            <a:gdLst/>
            <a:ahLst/>
            <a:cxnLst/>
            <a:rect l="l" t="t" r="r" b="b"/>
            <a:pathLst>
              <a:path w="9093972" h="5644962">
                <a:moveTo>
                  <a:pt x="0" y="0"/>
                </a:moveTo>
                <a:lnTo>
                  <a:pt x="9093971" y="0"/>
                </a:lnTo>
                <a:lnTo>
                  <a:pt x="9093971" y="5644962"/>
                </a:lnTo>
                <a:lnTo>
                  <a:pt x="0" y="5644962"/>
                </a:lnTo>
                <a:lnTo>
                  <a:pt x="0" y="0"/>
                </a:lnTo>
                <a:close/>
              </a:path>
            </a:pathLst>
          </a:custGeom>
          <a:blipFill>
            <a:blip r:embed="rId6"/>
            <a:stretch>
              <a:fillRect/>
            </a:stretch>
          </a:blipFill>
        </p:spPr>
      </p:sp>
      <p:sp>
        <p:nvSpPr>
          <p:cNvPr id="9" name="TextBox 9"/>
          <p:cNvSpPr txBox="1"/>
          <p:nvPr/>
        </p:nvSpPr>
        <p:spPr>
          <a:xfrm>
            <a:off x="1309650" y="1304286"/>
            <a:ext cx="10591287" cy="15811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install XAMPP di di drive C atau di D lapto atau komputer anda. Jalankan XAMPP menggunakan XAMPP control. Pastikan service dari MySQL berjalan dengan baik. </a:t>
            </a:r>
          </a:p>
        </p:txBody>
      </p:sp>
      <p:sp>
        <p:nvSpPr>
          <p:cNvPr id="10" name="TextBox 10"/>
          <p:cNvSpPr txBox="1"/>
          <p:nvPr/>
        </p:nvSpPr>
        <p:spPr>
          <a:xfrm>
            <a:off x="5266234" y="258964"/>
            <a:ext cx="7755533" cy="647700"/>
          </a:xfrm>
          <a:prstGeom prst="rect">
            <a:avLst/>
          </a:prstGeom>
        </p:spPr>
        <p:txBody>
          <a:bodyPr lIns="0" tIns="0" rIns="0" bIns="0" rtlCol="0" anchor="t">
            <a:spAutoFit/>
          </a:bodyPr>
          <a:lstStyle/>
          <a:p>
            <a:pPr marL="0" lvl="0" indent="0" algn="ctr">
              <a:lnSpc>
                <a:spcPts val="4950"/>
              </a:lnSpc>
              <a:spcBef>
                <a:spcPct val="0"/>
              </a:spcBef>
            </a:pPr>
            <a:r>
              <a:rPr lang="en-US" sz="4500">
                <a:solidFill>
                  <a:srgbClr val="FFFFFF"/>
                </a:solidFill>
                <a:latin typeface="Anton"/>
                <a:ea typeface="Anton"/>
                <a:cs typeface="Anton"/>
                <a:sym typeface="Anton"/>
              </a:rPr>
              <a:t>DASAR PENGGUNAAN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CD2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38160" y="0"/>
                  </a:moveTo>
                  <a:lnTo>
                    <a:pt x="4236566" y="0"/>
                  </a:lnTo>
                  <a:cubicBezTo>
                    <a:pt x="4257641" y="0"/>
                    <a:pt x="4274726" y="17085"/>
                    <a:pt x="4274726" y="38160"/>
                  </a:cubicBezTo>
                  <a:lnTo>
                    <a:pt x="4274726" y="2129307"/>
                  </a:lnTo>
                  <a:cubicBezTo>
                    <a:pt x="4274726" y="2150382"/>
                    <a:pt x="4257641" y="2167467"/>
                    <a:pt x="4236566" y="2167467"/>
                  </a:cubicBezTo>
                  <a:lnTo>
                    <a:pt x="38160" y="2167467"/>
                  </a:lnTo>
                  <a:cubicBezTo>
                    <a:pt x="17085" y="2167467"/>
                    <a:pt x="0" y="2150382"/>
                    <a:pt x="0" y="2129307"/>
                  </a:cubicBezTo>
                  <a:lnTo>
                    <a:pt x="0" y="38160"/>
                  </a:lnTo>
                  <a:cubicBezTo>
                    <a:pt x="0" y="17085"/>
                    <a:pt x="17085" y="0"/>
                    <a:pt x="38160" y="0"/>
                  </a:cubicBezTo>
                  <a:close/>
                </a:path>
              </a:pathLst>
            </a:custGeom>
            <a:solidFill>
              <a:srgbClr val="3D4CB2"/>
            </a:solidFill>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a:off x="14743766" y="6729425"/>
            <a:ext cx="3544234" cy="3557575"/>
          </a:xfrm>
          <a:custGeom>
            <a:avLst/>
            <a:gdLst/>
            <a:ahLst/>
            <a:cxnLst/>
            <a:rect l="l" t="t" r="r" b="b"/>
            <a:pathLst>
              <a:path w="3544234" h="3557575">
                <a:moveTo>
                  <a:pt x="3544234" y="0"/>
                </a:moveTo>
                <a:lnTo>
                  <a:pt x="0" y="0"/>
                </a:lnTo>
                <a:lnTo>
                  <a:pt x="0" y="3557575"/>
                </a:lnTo>
                <a:lnTo>
                  <a:pt x="3544234" y="3557575"/>
                </a:lnTo>
                <a:lnTo>
                  <a:pt x="354423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6729425"/>
            <a:ext cx="3544234" cy="3557575"/>
          </a:xfrm>
          <a:custGeom>
            <a:avLst/>
            <a:gdLst/>
            <a:ahLst/>
            <a:cxnLst/>
            <a:rect l="l" t="t" r="r" b="b"/>
            <a:pathLst>
              <a:path w="3544234" h="3557575">
                <a:moveTo>
                  <a:pt x="0" y="0"/>
                </a:moveTo>
                <a:lnTo>
                  <a:pt x="3544234" y="0"/>
                </a:lnTo>
                <a:lnTo>
                  <a:pt x="3544234" y="3557575"/>
                </a:lnTo>
                <a:lnTo>
                  <a:pt x="0" y="35575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72117" y="4344804"/>
            <a:ext cx="10219212" cy="798696"/>
          </a:xfrm>
          <a:custGeom>
            <a:avLst/>
            <a:gdLst/>
            <a:ahLst/>
            <a:cxnLst/>
            <a:rect l="l" t="t" r="r" b="b"/>
            <a:pathLst>
              <a:path w="10219212" h="798696">
                <a:moveTo>
                  <a:pt x="0" y="0"/>
                </a:moveTo>
                <a:lnTo>
                  <a:pt x="10219212" y="0"/>
                </a:lnTo>
                <a:lnTo>
                  <a:pt x="10219212" y="798696"/>
                </a:lnTo>
                <a:lnTo>
                  <a:pt x="0" y="798696"/>
                </a:lnTo>
                <a:lnTo>
                  <a:pt x="0" y="0"/>
                </a:lnTo>
                <a:close/>
              </a:path>
            </a:pathLst>
          </a:custGeom>
          <a:blipFill>
            <a:blip r:embed="rId4"/>
            <a:stretch>
              <a:fillRect/>
            </a:stretch>
          </a:blipFill>
        </p:spPr>
      </p:sp>
      <p:sp>
        <p:nvSpPr>
          <p:cNvPr id="8" name="Freeform 8"/>
          <p:cNvSpPr/>
          <p:nvPr/>
        </p:nvSpPr>
        <p:spPr>
          <a:xfrm>
            <a:off x="3080940" y="7530160"/>
            <a:ext cx="9940827" cy="1308608"/>
          </a:xfrm>
          <a:custGeom>
            <a:avLst/>
            <a:gdLst/>
            <a:ahLst/>
            <a:cxnLst/>
            <a:rect l="l" t="t" r="r" b="b"/>
            <a:pathLst>
              <a:path w="9940827" h="1308608">
                <a:moveTo>
                  <a:pt x="0" y="0"/>
                </a:moveTo>
                <a:lnTo>
                  <a:pt x="9940826" y="0"/>
                </a:lnTo>
                <a:lnTo>
                  <a:pt x="9940826" y="1308607"/>
                </a:lnTo>
                <a:lnTo>
                  <a:pt x="0" y="1308607"/>
                </a:lnTo>
                <a:lnTo>
                  <a:pt x="0" y="0"/>
                </a:lnTo>
                <a:close/>
              </a:path>
            </a:pathLst>
          </a:custGeom>
          <a:blipFill>
            <a:blip r:embed="rId5"/>
            <a:stretch>
              <a:fillRect/>
            </a:stretch>
          </a:blipFill>
        </p:spPr>
      </p:sp>
      <p:sp>
        <p:nvSpPr>
          <p:cNvPr id="9" name="TextBox 9"/>
          <p:cNvSpPr txBox="1"/>
          <p:nvPr/>
        </p:nvSpPr>
        <p:spPr>
          <a:xfrm>
            <a:off x="1309650" y="1304286"/>
            <a:ext cx="10591287" cy="2647950"/>
          </a:xfrm>
          <a:prstGeom prst="rect">
            <a:avLst/>
          </a:prstGeom>
        </p:spPr>
        <p:txBody>
          <a:bodyPr lIns="0" tIns="0" rIns="0" bIns="0" rtlCol="0" anchor="t">
            <a:spAutoFit/>
          </a:bodyPr>
          <a:lstStyle/>
          <a:p>
            <a:pPr algn="ctr">
              <a:lnSpc>
                <a:spcPts val="4200"/>
              </a:lnSpc>
            </a:pPr>
            <a:r>
              <a:rPr lang="en-US" sz="3000">
                <a:solidFill>
                  <a:srgbClr val="FFFFFF"/>
                </a:solidFill>
                <a:latin typeface="Nunito"/>
                <a:ea typeface="Nunito"/>
                <a:cs typeface="Nunito"/>
                <a:sym typeface="Nunito"/>
              </a:rPr>
              <a:t>Setelah XAMPP berhasil dijalankan maka buka aplikasi Command Prompt di windows dengan cara ketik [cmd] di pencarian start windows 10. </a:t>
            </a:r>
          </a:p>
          <a:p>
            <a:pPr algn="ctr">
              <a:lnSpc>
                <a:spcPts val="4200"/>
              </a:lnSpc>
            </a:pPr>
            <a:endParaRPr lang="en-US" sz="3000">
              <a:solidFill>
                <a:srgbClr val="FFFFFF"/>
              </a:solidFill>
              <a:latin typeface="Nunito"/>
              <a:ea typeface="Nunito"/>
              <a:cs typeface="Nunito"/>
              <a:sym typeface="Nunito"/>
            </a:endParaRPr>
          </a:p>
          <a:p>
            <a:pPr marL="0" lvl="0" indent="0" algn="ctr">
              <a:lnSpc>
                <a:spcPts val="4200"/>
              </a:lnSpc>
              <a:spcBef>
                <a:spcPct val="0"/>
              </a:spcBef>
            </a:pPr>
            <a:r>
              <a:rPr lang="en-US" sz="3000">
                <a:solidFill>
                  <a:srgbClr val="FFFFFF"/>
                </a:solidFill>
                <a:latin typeface="Nunito"/>
                <a:ea typeface="Nunito"/>
                <a:cs typeface="Nunito"/>
                <a:sym typeface="Nunito"/>
              </a:rPr>
              <a:t>Setelah terbuka jalankan MySQL dengan mengetik</a:t>
            </a:r>
          </a:p>
        </p:txBody>
      </p:sp>
      <p:sp>
        <p:nvSpPr>
          <p:cNvPr id="10" name="TextBox 10"/>
          <p:cNvSpPr txBox="1"/>
          <p:nvPr/>
        </p:nvSpPr>
        <p:spPr>
          <a:xfrm>
            <a:off x="5266234" y="258964"/>
            <a:ext cx="7755533" cy="647700"/>
          </a:xfrm>
          <a:prstGeom prst="rect">
            <a:avLst/>
          </a:prstGeom>
        </p:spPr>
        <p:txBody>
          <a:bodyPr lIns="0" tIns="0" rIns="0" bIns="0" rtlCol="0" anchor="t">
            <a:spAutoFit/>
          </a:bodyPr>
          <a:lstStyle/>
          <a:p>
            <a:pPr marL="0" lvl="0" indent="0" algn="ctr">
              <a:lnSpc>
                <a:spcPts val="4950"/>
              </a:lnSpc>
              <a:spcBef>
                <a:spcPct val="0"/>
              </a:spcBef>
            </a:pPr>
            <a:r>
              <a:rPr lang="en-US" sz="4500">
                <a:solidFill>
                  <a:srgbClr val="FFFFFF"/>
                </a:solidFill>
                <a:latin typeface="Anton"/>
                <a:ea typeface="Anton"/>
                <a:cs typeface="Anton"/>
                <a:sym typeface="Anton"/>
              </a:rPr>
              <a:t>DASAR PENGGUNAAN</a:t>
            </a:r>
          </a:p>
        </p:txBody>
      </p:sp>
      <p:sp>
        <p:nvSpPr>
          <p:cNvPr id="11" name="TextBox 11"/>
          <p:cNvSpPr txBox="1"/>
          <p:nvPr/>
        </p:nvSpPr>
        <p:spPr>
          <a:xfrm>
            <a:off x="1309650" y="5558485"/>
            <a:ext cx="10591287" cy="1581150"/>
          </a:xfrm>
          <a:prstGeom prst="rect">
            <a:avLst/>
          </a:prstGeom>
        </p:spPr>
        <p:txBody>
          <a:bodyPr lIns="0" tIns="0" rIns="0" bIns="0" rtlCol="0" anchor="t">
            <a:spAutoFit/>
          </a:bodyPr>
          <a:lstStyle/>
          <a:p>
            <a:pPr algn="ctr">
              <a:lnSpc>
                <a:spcPts val="4200"/>
              </a:lnSpc>
            </a:pPr>
            <a:r>
              <a:rPr lang="en-US" sz="3000">
                <a:solidFill>
                  <a:srgbClr val="FFFFFF"/>
                </a:solidFill>
                <a:latin typeface="Nunito"/>
                <a:ea typeface="Nunito"/>
                <a:cs typeface="Nunito"/>
                <a:sym typeface="Nunito"/>
              </a:rPr>
              <a:t>Lokasi C atau D sesuai dengan XAMPP yang ada di komputer anda. XAMPP yang ada di buku diletakan di C. Jalankan MySQL dengan mengetik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CD2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38160" y="0"/>
                  </a:moveTo>
                  <a:lnTo>
                    <a:pt x="4236566" y="0"/>
                  </a:lnTo>
                  <a:cubicBezTo>
                    <a:pt x="4257641" y="0"/>
                    <a:pt x="4274726" y="17085"/>
                    <a:pt x="4274726" y="38160"/>
                  </a:cubicBezTo>
                  <a:lnTo>
                    <a:pt x="4274726" y="2129307"/>
                  </a:lnTo>
                  <a:cubicBezTo>
                    <a:pt x="4274726" y="2150382"/>
                    <a:pt x="4257641" y="2167467"/>
                    <a:pt x="4236566" y="2167467"/>
                  </a:cubicBezTo>
                  <a:lnTo>
                    <a:pt x="38160" y="2167467"/>
                  </a:lnTo>
                  <a:cubicBezTo>
                    <a:pt x="17085" y="2167467"/>
                    <a:pt x="0" y="2150382"/>
                    <a:pt x="0" y="2129307"/>
                  </a:cubicBezTo>
                  <a:lnTo>
                    <a:pt x="0" y="38160"/>
                  </a:lnTo>
                  <a:cubicBezTo>
                    <a:pt x="0" y="17085"/>
                    <a:pt x="17085" y="0"/>
                    <a:pt x="38160" y="0"/>
                  </a:cubicBezTo>
                  <a:close/>
                </a:path>
              </a:pathLst>
            </a:custGeom>
            <a:solidFill>
              <a:srgbClr val="3D4CB2"/>
            </a:solidFill>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a:off x="14743766" y="6729425"/>
            <a:ext cx="3544234" cy="3557575"/>
          </a:xfrm>
          <a:custGeom>
            <a:avLst/>
            <a:gdLst/>
            <a:ahLst/>
            <a:cxnLst/>
            <a:rect l="l" t="t" r="r" b="b"/>
            <a:pathLst>
              <a:path w="3544234" h="3557575">
                <a:moveTo>
                  <a:pt x="3544234" y="0"/>
                </a:moveTo>
                <a:lnTo>
                  <a:pt x="0" y="0"/>
                </a:lnTo>
                <a:lnTo>
                  <a:pt x="0" y="3557575"/>
                </a:lnTo>
                <a:lnTo>
                  <a:pt x="3544234" y="3557575"/>
                </a:lnTo>
                <a:lnTo>
                  <a:pt x="354423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6729425"/>
            <a:ext cx="3544234" cy="3557575"/>
          </a:xfrm>
          <a:custGeom>
            <a:avLst/>
            <a:gdLst/>
            <a:ahLst/>
            <a:cxnLst/>
            <a:rect l="l" t="t" r="r" b="b"/>
            <a:pathLst>
              <a:path w="3544234" h="3557575">
                <a:moveTo>
                  <a:pt x="0" y="0"/>
                </a:moveTo>
                <a:lnTo>
                  <a:pt x="3544234" y="0"/>
                </a:lnTo>
                <a:lnTo>
                  <a:pt x="3544234" y="3557575"/>
                </a:lnTo>
                <a:lnTo>
                  <a:pt x="0" y="35575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72117" y="3169644"/>
            <a:ext cx="11124133" cy="2837027"/>
          </a:xfrm>
          <a:custGeom>
            <a:avLst/>
            <a:gdLst/>
            <a:ahLst/>
            <a:cxnLst/>
            <a:rect l="l" t="t" r="r" b="b"/>
            <a:pathLst>
              <a:path w="11124133" h="2837027">
                <a:moveTo>
                  <a:pt x="0" y="0"/>
                </a:moveTo>
                <a:lnTo>
                  <a:pt x="11124133" y="0"/>
                </a:lnTo>
                <a:lnTo>
                  <a:pt x="11124133" y="2837027"/>
                </a:lnTo>
                <a:lnTo>
                  <a:pt x="0" y="2837027"/>
                </a:lnTo>
                <a:lnTo>
                  <a:pt x="0" y="0"/>
                </a:lnTo>
                <a:close/>
              </a:path>
            </a:pathLst>
          </a:custGeom>
          <a:blipFill>
            <a:blip r:embed="rId4"/>
            <a:stretch>
              <a:fillRect/>
            </a:stretch>
          </a:blipFill>
        </p:spPr>
      </p:sp>
      <p:sp>
        <p:nvSpPr>
          <p:cNvPr id="8" name="Freeform 8"/>
          <p:cNvSpPr/>
          <p:nvPr/>
        </p:nvSpPr>
        <p:spPr>
          <a:xfrm>
            <a:off x="3544234" y="7364554"/>
            <a:ext cx="9180001" cy="846864"/>
          </a:xfrm>
          <a:custGeom>
            <a:avLst/>
            <a:gdLst/>
            <a:ahLst/>
            <a:cxnLst/>
            <a:rect l="l" t="t" r="r" b="b"/>
            <a:pathLst>
              <a:path w="9180001" h="846864">
                <a:moveTo>
                  <a:pt x="0" y="0"/>
                </a:moveTo>
                <a:lnTo>
                  <a:pt x="9180001" y="0"/>
                </a:lnTo>
                <a:lnTo>
                  <a:pt x="9180001" y="846864"/>
                </a:lnTo>
                <a:lnTo>
                  <a:pt x="0" y="846864"/>
                </a:lnTo>
                <a:lnTo>
                  <a:pt x="0" y="0"/>
                </a:lnTo>
                <a:close/>
              </a:path>
            </a:pathLst>
          </a:custGeom>
          <a:blipFill>
            <a:blip r:embed="rId5"/>
            <a:stretch>
              <a:fillRect/>
            </a:stretch>
          </a:blipFill>
        </p:spPr>
      </p:sp>
      <p:sp>
        <p:nvSpPr>
          <p:cNvPr id="9" name="TextBox 9"/>
          <p:cNvSpPr txBox="1"/>
          <p:nvPr/>
        </p:nvSpPr>
        <p:spPr>
          <a:xfrm>
            <a:off x="1309650" y="1304286"/>
            <a:ext cx="10591287" cy="15811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Karena password default atau bawaan XAMPP nya kosong, langsung ketik enter saja. Jika MySQL berjalan maka akan tampil </a:t>
            </a:r>
          </a:p>
        </p:txBody>
      </p:sp>
      <p:sp>
        <p:nvSpPr>
          <p:cNvPr id="10" name="TextBox 10"/>
          <p:cNvSpPr txBox="1"/>
          <p:nvPr/>
        </p:nvSpPr>
        <p:spPr>
          <a:xfrm>
            <a:off x="5266234" y="258964"/>
            <a:ext cx="7755533" cy="647700"/>
          </a:xfrm>
          <a:prstGeom prst="rect">
            <a:avLst/>
          </a:prstGeom>
        </p:spPr>
        <p:txBody>
          <a:bodyPr lIns="0" tIns="0" rIns="0" bIns="0" rtlCol="0" anchor="t">
            <a:spAutoFit/>
          </a:bodyPr>
          <a:lstStyle/>
          <a:p>
            <a:pPr marL="0" lvl="0" indent="0" algn="ctr">
              <a:lnSpc>
                <a:spcPts val="4950"/>
              </a:lnSpc>
              <a:spcBef>
                <a:spcPct val="0"/>
              </a:spcBef>
            </a:pPr>
            <a:r>
              <a:rPr lang="en-US" sz="4500">
                <a:solidFill>
                  <a:srgbClr val="FFFFFF"/>
                </a:solidFill>
                <a:latin typeface="Anton"/>
                <a:ea typeface="Anton"/>
                <a:cs typeface="Anton"/>
                <a:sym typeface="Anton"/>
              </a:rPr>
              <a:t>DASAR PENGGUNAAN</a:t>
            </a:r>
          </a:p>
        </p:txBody>
      </p:sp>
      <p:sp>
        <p:nvSpPr>
          <p:cNvPr id="11" name="TextBox 11"/>
          <p:cNvSpPr txBox="1"/>
          <p:nvPr/>
        </p:nvSpPr>
        <p:spPr>
          <a:xfrm>
            <a:off x="1772117" y="6215075"/>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Untuk keluar dari MySQL gunakan perintah;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CD2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38160" y="0"/>
                  </a:moveTo>
                  <a:lnTo>
                    <a:pt x="4236566" y="0"/>
                  </a:lnTo>
                  <a:cubicBezTo>
                    <a:pt x="4257641" y="0"/>
                    <a:pt x="4274726" y="17085"/>
                    <a:pt x="4274726" y="38160"/>
                  </a:cubicBezTo>
                  <a:lnTo>
                    <a:pt x="4274726" y="2129307"/>
                  </a:lnTo>
                  <a:cubicBezTo>
                    <a:pt x="4274726" y="2150382"/>
                    <a:pt x="4257641" y="2167467"/>
                    <a:pt x="4236566" y="2167467"/>
                  </a:cubicBezTo>
                  <a:lnTo>
                    <a:pt x="38160" y="2167467"/>
                  </a:lnTo>
                  <a:cubicBezTo>
                    <a:pt x="17085" y="2167467"/>
                    <a:pt x="0" y="2150382"/>
                    <a:pt x="0" y="2129307"/>
                  </a:cubicBezTo>
                  <a:lnTo>
                    <a:pt x="0" y="38160"/>
                  </a:lnTo>
                  <a:cubicBezTo>
                    <a:pt x="0" y="17085"/>
                    <a:pt x="17085" y="0"/>
                    <a:pt x="38160" y="0"/>
                  </a:cubicBezTo>
                  <a:close/>
                </a:path>
              </a:pathLst>
            </a:custGeom>
            <a:solidFill>
              <a:srgbClr val="3D4CB2"/>
            </a:solidFill>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a:off x="14743766" y="6729425"/>
            <a:ext cx="3544234" cy="3557575"/>
          </a:xfrm>
          <a:custGeom>
            <a:avLst/>
            <a:gdLst/>
            <a:ahLst/>
            <a:cxnLst/>
            <a:rect l="l" t="t" r="r" b="b"/>
            <a:pathLst>
              <a:path w="3544234" h="3557575">
                <a:moveTo>
                  <a:pt x="3544234" y="0"/>
                </a:moveTo>
                <a:lnTo>
                  <a:pt x="0" y="0"/>
                </a:lnTo>
                <a:lnTo>
                  <a:pt x="0" y="3557575"/>
                </a:lnTo>
                <a:lnTo>
                  <a:pt x="3544234" y="3557575"/>
                </a:lnTo>
                <a:lnTo>
                  <a:pt x="354423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6729425"/>
            <a:ext cx="3544234" cy="3557575"/>
          </a:xfrm>
          <a:custGeom>
            <a:avLst/>
            <a:gdLst/>
            <a:ahLst/>
            <a:cxnLst/>
            <a:rect l="l" t="t" r="r" b="b"/>
            <a:pathLst>
              <a:path w="3544234" h="3557575">
                <a:moveTo>
                  <a:pt x="0" y="0"/>
                </a:moveTo>
                <a:lnTo>
                  <a:pt x="3544234" y="0"/>
                </a:lnTo>
                <a:lnTo>
                  <a:pt x="3544234" y="3557575"/>
                </a:lnTo>
                <a:lnTo>
                  <a:pt x="0" y="35575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2540238" y="6729425"/>
            <a:ext cx="10481528" cy="1020326"/>
          </a:xfrm>
          <a:custGeom>
            <a:avLst/>
            <a:gdLst/>
            <a:ahLst/>
            <a:cxnLst/>
            <a:rect l="l" t="t" r="r" b="b"/>
            <a:pathLst>
              <a:path w="10481528" h="1020326">
                <a:moveTo>
                  <a:pt x="0" y="0"/>
                </a:moveTo>
                <a:lnTo>
                  <a:pt x="10481528" y="0"/>
                </a:lnTo>
                <a:lnTo>
                  <a:pt x="10481528" y="1020325"/>
                </a:lnTo>
                <a:lnTo>
                  <a:pt x="0" y="1020325"/>
                </a:lnTo>
                <a:lnTo>
                  <a:pt x="0" y="0"/>
                </a:lnTo>
                <a:close/>
              </a:path>
            </a:pathLst>
          </a:custGeom>
          <a:blipFill>
            <a:blip r:embed="rId4"/>
            <a:stretch>
              <a:fillRect/>
            </a:stretch>
          </a:blipFill>
        </p:spPr>
      </p:sp>
      <p:sp>
        <p:nvSpPr>
          <p:cNvPr id="8" name="Freeform 8"/>
          <p:cNvSpPr/>
          <p:nvPr/>
        </p:nvSpPr>
        <p:spPr>
          <a:xfrm>
            <a:off x="1772117" y="3205735"/>
            <a:ext cx="10316393" cy="1144074"/>
          </a:xfrm>
          <a:custGeom>
            <a:avLst/>
            <a:gdLst/>
            <a:ahLst/>
            <a:cxnLst/>
            <a:rect l="l" t="t" r="r" b="b"/>
            <a:pathLst>
              <a:path w="10316393" h="1144074">
                <a:moveTo>
                  <a:pt x="0" y="0"/>
                </a:moveTo>
                <a:lnTo>
                  <a:pt x="10316393" y="0"/>
                </a:lnTo>
                <a:lnTo>
                  <a:pt x="10316393" y="1144074"/>
                </a:lnTo>
                <a:lnTo>
                  <a:pt x="0" y="1144074"/>
                </a:lnTo>
                <a:lnTo>
                  <a:pt x="0" y="0"/>
                </a:lnTo>
                <a:close/>
              </a:path>
            </a:pathLst>
          </a:custGeom>
          <a:blipFill>
            <a:blip r:embed="rId5"/>
            <a:stretch>
              <a:fillRect/>
            </a:stretch>
          </a:blipFill>
        </p:spPr>
      </p:sp>
      <p:sp>
        <p:nvSpPr>
          <p:cNvPr id="9" name="TextBox 9"/>
          <p:cNvSpPr txBox="1"/>
          <p:nvPr/>
        </p:nvSpPr>
        <p:spPr>
          <a:xfrm>
            <a:off x="1309650" y="1304286"/>
            <a:ext cx="10591287" cy="15811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Untuk mengecek MySQL berjalan atau tidak, pastikan keluar dari MySQL dulu kemudian gunakan perintah dibawah. Tekan enter jika passwordnya kosong; </a:t>
            </a:r>
          </a:p>
        </p:txBody>
      </p:sp>
      <p:sp>
        <p:nvSpPr>
          <p:cNvPr id="10" name="TextBox 10"/>
          <p:cNvSpPr txBox="1"/>
          <p:nvPr/>
        </p:nvSpPr>
        <p:spPr>
          <a:xfrm>
            <a:off x="5266234" y="258964"/>
            <a:ext cx="7755533" cy="647700"/>
          </a:xfrm>
          <a:prstGeom prst="rect">
            <a:avLst/>
          </a:prstGeom>
        </p:spPr>
        <p:txBody>
          <a:bodyPr lIns="0" tIns="0" rIns="0" bIns="0" rtlCol="0" anchor="t">
            <a:spAutoFit/>
          </a:bodyPr>
          <a:lstStyle/>
          <a:p>
            <a:pPr marL="0" lvl="0" indent="0" algn="ctr">
              <a:lnSpc>
                <a:spcPts val="4950"/>
              </a:lnSpc>
              <a:spcBef>
                <a:spcPct val="0"/>
              </a:spcBef>
            </a:pPr>
            <a:r>
              <a:rPr lang="en-US" sz="4500">
                <a:solidFill>
                  <a:srgbClr val="FFFFFF"/>
                </a:solidFill>
                <a:latin typeface="Anton"/>
                <a:ea typeface="Anton"/>
                <a:cs typeface="Anton"/>
                <a:sym typeface="Anton"/>
              </a:rPr>
              <a:t>DASAR PENGGUNAAN</a:t>
            </a:r>
          </a:p>
        </p:txBody>
      </p:sp>
      <p:sp>
        <p:nvSpPr>
          <p:cNvPr id="11" name="TextBox 11"/>
          <p:cNvSpPr txBox="1"/>
          <p:nvPr/>
        </p:nvSpPr>
        <p:spPr>
          <a:xfrm>
            <a:off x="2025656" y="5086350"/>
            <a:ext cx="10591287" cy="10477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untuk mengcek versi dari mysql yang di gunakan dengan menggunakan perintah :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CD2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38160" y="0"/>
                  </a:moveTo>
                  <a:lnTo>
                    <a:pt x="4236566" y="0"/>
                  </a:lnTo>
                  <a:cubicBezTo>
                    <a:pt x="4257641" y="0"/>
                    <a:pt x="4274726" y="17085"/>
                    <a:pt x="4274726" y="38160"/>
                  </a:cubicBezTo>
                  <a:lnTo>
                    <a:pt x="4274726" y="2129307"/>
                  </a:lnTo>
                  <a:cubicBezTo>
                    <a:pt x="4274726" y="2150382"/>
                    <a:pt x="4257641" y="2167467"/>
                    <a:pt x="4236566" y="2167467"/>
                  </a:cubicBezTo>
                  <a:lnTo>
                    <a:pt x="38160" y="2167467"/>
                  </a:lnTo>
                  <a:cubicBezTo>
                    <a:pt x="17085" y="2167467"/>
                    <a:pt x="0" y="2150382"/>
                    <a:pt x="0" y="2129307"/>
                  </a:cubicBezTo>
                  <a:lnTo>
                    <a:pt x="0" y="38160"/>
                  </a:lnTo>
                  <a:cubicBezTo>
                    <a:pt x="0" y="17085"/>
                    <a:pt x="17085" y="0"/>
                    <a:pt x="38160" y="0"/>
                  </a:cubicBezTo>
                  <a:close/>
                </a:path>
              </a:pathLst>
            </a:custGeom>
            <a:solidFill>
              <a:srgbClr val="3D4CB2"/>
            </a:solidFill>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a:off x="14743766" y="6729425"/>
            <a:ext cx="3544234" cy="3557575"/>
          </a:xfrm>
          <a:custGeom>
            <a:avLst/>
            <a:gdLst/>
            <a:ahLst/>
            <a:cxnLst/>
            <a:rect l="l" t="t" r="r" b="b"/>
            <a:pathLst>
              <a:path w="3544234" h="3557575">
                <a:moveTo>
                  <a:pt x="3544234" y="0"/>
                </a:moveTo>
                <a:lnTo>
                  <a:pt x="0" y="0"/>
                </a:lnTo>
                <a:lnTo>
                  <a:pt x="0" y="3557575"/>
                </a:lnTo>
                <a:lnTo>
                  <a:pt x="3544234" y="3557575"/>
                </a:lnTo>
                <a:lnTo>
                  <a:pt x="354423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6729425"/>
            <a:ext cx="3544234" cy="3557575"/>
          </a:xfrm>
          <a:custGeom>
            <a:avLst/>
            <a:gdLst/>
            <a:ahLst/>
            <a:cxnLst/>
            <a:rect l="l" t="t" r="r" b="b"/>
            <a:pathLst>
              <a:path w="3544234" h="3557575">
                <a:moveTo>
                  <a:pt x="0" y="0"/>
                </a:moveTo>
                <a:lnTo>
                  <a:pt x="3544234" y="0"/>
                </a:lnTo>
                <a:lnTo>
                  <a:pt x="3544234" y="3557575"/>
                </a:lnTo>
                <a:lnTo>
                  <a:pt x="0" y="35575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544234" y="6262333"/>
            <a:ext cx="9195205" cy="1342366"/>
          </a:xfrm>
          <a:custGeom>
            <a:avLst/>
            <a:gdLst/>
            <a:ahLst/>
            <a:cxnLst/>
            <a:rect l="l" t="t" r="r" b="b"/>
            <a:pathLst>
              <a:path w="9195205" h="1342366">
                <a:moveTo>
                  <a:pt x="0" y="0"/>
                </a:moveTo>
                <a:lnTo>
                  <a:pt x="9195205" y="0"/>
                </a:lnTo>
                <a:lnTo>
                  <a:pt x="9195205" y="1342366"/>
                </a:lnTo>
                <a:lnTo>
                  <a:pt x="0" y="1342366"/>
                </a:lnTo>
                <a:lnTo>
                  <a:pt x="0" y="0"/>
                </a:lnTo>
                <a:close/>
              </a:path>
            </a:pathLst>
          </a:custGeom>
          <a:blipFill>
            <a:blip r:embed="rId4"/>
            <a:stretch>
              <a:fillRect/>
            </a:stretch>
          </a:blipFill>
        </p:spPr>
      </p:sp>
      <p:sp>
        <p:nvSpPr>
          <p:cNvPr id="8" name="Freeform 8"/>
          <p:cNvSpPr/>
          <p:nvPr/>
        </p:nvSpPr>
        <p:spPr>
          <a:xfrm>
            <a:off x="2576070" y="2622716"/>
            <a:ext cx="8983382" cy="1580767"/>
          </a:xfrm>
          <a:custGeom>
            <a:avLst/>
            <a:gdLst/>
            <a:ahLst/>
            <a:cxnLst/>
            <a:rect l="l" t="t" r="r" b="b"/>
            <a:pathLst>
              <a:path w="8983382" h="1580767">
                <a:moveTo>
                  <a:pt x="0" y="0"/>
                </a:moveTo>
                <a:lnTo>
                  <a:pt x="8983382" y="0"/>
                </a:lnTo>
                <a:lnTo>
                  <a:pt x="8983382" y="1580767"/>
                </a:lnTo>
                <a:lnTo>
                  <a:pt x="0" y="1580767"/>
                </a:lnTo>
                <a:lnTo>
                  <a:pt x="0" y="0"/>
                </a:lnTo>
                <a:close/>
              </a:path>
            </a:pathLst>
          </a:custGeom>
          <a:blipFill>
            <a:blip r:embed="rId5"/>
            <a:stretch>
              <a:fillRect/>
            </a:stretch>
          </a:blipFill>
        </p:spPr>
      </p:sp>
      <p:sp>
        <p:nvSpPr>
          <p:cNvPr id="9" name="TextBox 9"/>
          <p:cNvSpPr txBox="1"/>
          <p:nvPr/>
        </p:nvSpPr>
        <p:spPr>
          <a:xfrm>
            <a:off x="1772117" y="5086350"/>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Untuk menampilkan HELP bisa menggunakan perintah</a:t>
            </a:r>
          </a:p>
        </p:txBody>
      </p:sp>
      <p:sp>
        <p:nvSpPr>
          <p:cNvPr id="10" name="TextBox 10"/>
          <p:cNvSpPr txBox="1"/>
          <p:nvPr/>
        </p:nvSpPr>
        <p:spPr>
          <a:xfrm>
            <a:off x="5266234" y="258964"/>
            <a:ext cx="7755533" cy="647700"/>
          </a:xfrm>
          <a:prstGeom prst="rect">
            <a:avLst/>
          </a:prstGeom>
        </p:spPr>
        <p:txBody>
          <a:bodyPr lIns="0" tIns="0" rIns="0" bIns="0" rtlCol="0" anchor="t">
            <a:spAutoFit/>
          </a:bodyPr>
          <a:lstStyle/>
          <a:p>
            <a:pPr marL="0" lvl="0" indent="0" algn="ctr">
              <a:lnSpc>
                <a:spcPts val="4950"/>
              </a:lnSpc>
              <a:spcBef>
                <a:spcPct val="0"/>
              </a:spcBef>
            </a:pPr>
            <a:r>
              <a:rPr lang="en-US" sz="4500">
                <a:solidFill>
                  <a:srgbClr val="FFFFFF"/>
                </a:solidFill>
                <a:latin typeface="Anton"/>
                <a:ea typeface="Anton"/>
                <a:cs typeface="Anton"/>
                <a:sym typeface="Anton"/>
              </a:rPr>
              <a:t>DASAR PENGGUNAAN</a:t>
            </a:r>
          </a:p>
        </p:txBody>
      </p:sp>
      <p:sp>
        <p:nvSpPr>
          <p:cNvPr id="11" name="TextBox 11"/>
          <p:cNvSpPr txBox="1"/>
          <p:nvPr/>
        </p:nvSpPr>
        <p:spPr>
          <a:xfrm>
            <a:off x="1268178" y="1479716"/>
            <a:ext cx="10591287"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Nunito"/>
                <a:ea typeface="Nunito"/>
                <a:cs typeface="Nunito"/>
                <a:sym typeface="Nunito"/>
              </a:rPr>
              <a:t>Tanda jika anda sudah ada dalam MySQL adalah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D4CB2"/>
        </a:solidFill>
        <a:effectLst/>
      </p:bgPr>
    </p:bg>
    <p:spTree>
      <p:nvGrpSpPr>
        <p:cNvPr id="1" name=""/>
        <p:cNvGrpSpPr/>
        <p:nvPr/>
      </p:nvGrpSpPr>
      <p:grpSpPr>
        <a:xfrm>
          <a:off x="0" y="0"/>
          <a:ext cx="0" cy="0"/>
          <a:chOff x="0" y="0"/>
          <a:chExt cx="0" cy="0"/>
        </a:xfrm>
      </p:grpSpPr>
      <p:sp>
        <p:nvSpPr>
          <p:cNvPr id="2" name="Freeform 2"/>
          <p:cNvSpPr/>
          <p:nvPr/>
        </p:nvSpPr>
        <p:spPr>
          <a:xfrm>
            <a:off x="-2895175" y="-1691979"/>
            <a:ext cx="24078350" cy="11978979"/>
          </a:xfrm>
          <a:custGeom>
            <a:avLst/>
            <a:gdLst/>
            <a:ahLst/>
            <a:cxnLst/>
            <a:rect l="l" t="t" r="r" b="b"/>
            <a:pathLst>
              <a:path w="24078350" h="11978979">
                <a:moveTo>
                  <a:pt x="0" y="0"/>
                </a:moveTo>
                <a:lnTo>
                  <a:pt x="24078350" y="0"/>
                </a:lnTo>
                <a:lnTo>
                  <a:pt x="24078350" y="11978979"/>
                </a:lnTo>
                <a:lnTo>
                  <a:pt x="0" y="11978979"/>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3" name="Freeform 3"/>
          <p:cNvSpPr/>
          <p:nvPr/>
        </p:nvSpPr>
        <p:spPr>
          <a:xfrm>
            <a:off x="-2895175" y="4559663"/>
            <a:ext cx="10336035" cy="6085341"/>
          </a:xfrm>
          <a:custGeom>
            <a:avLst/>
            <a:gdLst/>
            <a:ahLst/>
            <a:cxnLst/>
            <a:rect l="l" t="t" r="r" b="b"/>
            <a:pathLst>
              <a:path w="10336035" h="6085341">
                <a:moveTo>
                  <a:pt x="0" y="0"/>
                </a:moveTo>
                <a:lnTo>
                  <a:pt x="10336035" y="0"/>
                </a:lnTo>
                <a:lnTo>
                  <a:pt x="10336035" y="6085340"/>
                </a:lnTo>
                <a:lnTo>
                  <a:pt x="0" y="60853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801129" y="-350503"/>
            <a:ext cx="9454081" cy="10637503"/>
          </a:xfrm>
          <a:custGeom>
            <a:avLst/>
            <a:gdLst/>
            <a:ahLst/>
            <a:cxnLst/>
            <a:rect l="l" t="t" r="r" b="b"/>
            <a:pathLst>
              <a:path w="9454081" h="10637503">
                <a:moveTo>
                  <a:pt x="9454081" y="0"/>
                </a:moveTo>
                <a:lnTo>
                  <a:pt x="0" y="0"/>
                </a:lnTo>
                <a:lnTo>
                  <a:pt x="0" y="10637503"/>
                </a:lnTo>
                <a:lnTo>
                  <a:pt x="9454081" y="10637503"/>
                </a:lnTo>
                <a:lnTo>
                  <a:pt x="9454081"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8480974" y="1632313"/>
            <a:ext cx="9807026" cy="2927350"/>
          </a:xfrm>
          <a:prstGeom prst="rect">
            <a:avLst/>
          </a:prstGeom>
        </p:spPr>
        <p:txBody>
          <a:bodyPr lIns="0" tIns="0" rIns="0" bIns="0" rtlCol="0" anchor="t">
            <a:spAutoFit/>
          </a:bodyPr>
          <a:lstStyle/>
          <a:p>
            <a:pPr algn="l">
              <a:lnSpc>
                <a:spcPts val="7699"/>
              </a:lnSpc>
            </a:pPr>
            <a:r>
              <a:rPr lang="en-US" sz="6999">
                <a:solidFill>
                  <a:srgbClr val="FBCD2B"/>
                </a:solidFill>
                <a:latin typeface="Anton"/>
                <a:ea typeface="Anton"/>
                <a:cs typeface="Anton"/>
                <a:sym typeface="Anton"/>
              </a:rPr>
              <a:t>DDL</a:t>
            </a:r>
          </a:p>
          <a:p>
            <a:pPr algn="l">
              <a:lnSpc>
                <a:spcPts val="7699"/>
              </a:lnSpc>
            </a:pPr>
            <a:r>
              <a:rPr lang="en-US" sz="6999">
                <a:solidFill>
                  <a:srgbClr val="FBCD2B"/>
                </a:solidFill>
                <a:latin typeface="Anton"/>
                <a:ea typeface="Anton"/>
                <a:cs typeface="Anton"/>
                <a:sym typeface="Anton"/>
              </a:rPr>
              <a:t>(Data Definition Language)</a:t>
            </a:r>
          </a:p>
          <a:p>
            <a:pPr algn="l">
              <a:lnSpc>
                <a:spcPts val="7699"/>
              </a:lnSpc>
            </a:pPr>
            <a:endParaRPr lang="en-US" sz="6999">
              <a:solidFill>
                <a:srgbClr val="FBCD2B"/>
              </a:solidFill>
              <a:latin typeface="Anton"/>
              <a:ea typeface="Anton"/>
              <a:cs typeface="Anton"/>
              <a:sym typeface="Anton"/>
            </a:endParaRPr>
          </a:p>
        </p:txBody>
      </p:sp>
      <p:sp>
        <p:nvSpPr>
          <p:cNvPr id="6" name="Freeform 6"/>
          <p:cNvSpPr/>
          <p:nvPr/>
        </p:nvSpPr>
        <p:spPr>
          <a:xfrm>
            <a:off x="7303883" y="937356"/>
            <a:ext cx="1296164" cy="1612873"/>
          </a:xfrm>
          <a:custGeom>
            <a:avLst/>
            <a:gdLst/>
            <a:ahLst/>
            <a:cxnLst/>
            <a:rect l="l" t="t" r="r" b="b"/>
            <a:pathLst>
              <a:path w="1296164" h="1612873">
                <a:moveTo>
                  <a:pt x="0" y="0"/>
                </a:moveTo>
                <a:lnTo>
                  <a:pt x="1296164" y="0"/>
                </a:lnTo>
                <a:lnTo>
                  <a:pt x="1296164" y="1612874"/>
                </a:lnTo>
                <a:lnTo>
                  <a:pt x="0" y="16128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8600047" y="4221311"/>
            <a:ext cx="8844987" cy="4203700"/>
          </a:xfrm>
          <a:prstGeom prst="rect">
            <a:avLst/>
          </a:prstGeom>
        </p:spPr>
        <p:txBody>
          <a:bodyPr lIns="0" tIns="0" rIns="0" bIns="0" rtlCol="0" anchor="t">
            <a:spAutoFit/>
          </a:bodyPr>
          <a:lstStyle/>
          <a:p>
            <a:pPr algn="just">
              <a:lnSpc>
                <a:spcPts val="5599"/>
              </a:lnSpc>
            </a:pPr>
            <a:r>
              <a:rPr lang="en-US" sz="3999" b="1">
                <a:solidFill>
                  <a:srgbClr val="FFFFFF"/>
                </a:solidFill>
                <a:latin typeface="Canva Sans Bold"/>
                <a:ea typeface="Canva Sans Bold"/>
                <a:cs typeface="Canva Sans Bold"/>
                <a:sym typeface="Canva Sans Bold"/>
              </a:rPr>
              <a:t>Data Definition Language merupakan kumpulan perintah yang tersedia dalam SQL (Structure Query Language) yang memberikan gambaran terkait desain database dengan menyeluruh.</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763</Words>
  <Application>Microsoft Office PowerPoint</Application>
  <PresentationFormat>Custom</PresentationFormat>
  <Paragraphs>121</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Nunito Bold</vt:lpstr>
      <vt:lpstr>Anton</vt:lpstr>
      <vt:lpstr>Canva Sans Bold</vt:lpstr>
      <vt:lpstr>Calibri</vt:lpstr>
      <vt:lpstr>Arial</vt:lpstr>
      <vt:lpstr>Nunito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RPL</dc:title>
  <cp:lastModifiedBy>Dick Juan Valentino</cp:lastModifiedBy>
  <cp:revision>2</cp:revision>
  <dcterms:created xsi:type="dcterms:W3CDTF">2006-08-16T00:00:00Z</dcterms:created>
  <dcterms:modified xsi:type="dcterms:W3CDTF">2024-12-02T21:33:36Z</dcterms:modified>
  <dc:identifier>DAGXxf8HLqg</dc:identifier>
</cp:coreProperties>
</file>